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8288000" cy="10287000"/>
  <p:notesSz cx="6858000" cy="9144000"/>
  <p:embeddedFontLst>
    <p:embeddedFont>
      <p:font typeface="Arial MT Pro" panose="020B0604020202020204" charset="0"/>
      <p:regular r:id="rId31"/>
    </p:embeddedFont>
    <p:embeddedFont>
      <p:font typeface="Arial MT Pro Bold" panose="020B0604020202020204" charset="0"/>
      <p:regular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5" d="100"/>
          <a:sy n="55" d="100"/>
        </p:scale>
        <p:origin x="65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5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svg"/><Relationship Id="rId7" Type="http://schemas.openxmlformats.org/officeDocument/2006/relationships/image" Target="../media/image29.svg"/><Relationship Id="rId12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3.svg"/><Relationship Id="rId5" Type="http://schemas.openxmlformats.org/officeDocument/2006/relationships/image" Target="../media/image27.sv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sv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C0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5490351" cy="2783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490351" cy="2783840"/>
            </a:xfrm>
            <a:custGeom>
              <a:avLst/>
              <a:gdLst/>
              <a:ahLst/>
              <a:cxnLst/>
              <a:rect l="l" t="t" r="r" b="b"/>
              <a:pathLst>
                <a:path w="5490351" h="2783840">
                  <a:moveTo>
                    <a:pt x="5365891" y="2783840"/>
                  </a:moveTo>
                  <a:lnTo>
                    <a:pt x="124460" y="2783840"/>
                  </a:lnTo>
                  <a:cubicBezTo>
                    <a:pt x="55880" y="2783840"/>
                    <a:pt x="0" y="2727960"/>
                    <a:pt x="0" y="26593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365891" y="0"/>
                  </a:lnTo>
                  <a:cubicBezTo>
                    <a:pt x="5434471" y="0"/>
                    <a:pt x="5490351" y="55880"/>
                    <a:pt x="5490351" y="124460"/>
                  </a:cubicBezTo>
                  <a:lnTo>
                    <a:pt x="5490351" y="2659380"/>
                  </a:lnTo>
                  <a:cubicBezTo>
                    <a:pt x="5490351" y="2727960"/>
                    <a:pt x="5434471" y="2783840"/>
                    <a:pt x="5365891" y="2783840"/>
                  </a:cubicBezTo>
                  <a:close/>
                </a:path>
              </a:pathLst>
            </a:custGeom>
            <a:solidFill>
              <a:srgbClr val="A2E363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-1011002" y="-222323"/>
            <a:ext cx="4954440" cy="5623991"/>
            <a:chOff x="0" y="0"/>
            <a:chExt cx="6605920" cy="7498655"/>
          </a:xfrm>
        </p:grpSpPr>
        <p:sp>
          <p:nvSpPr>
            <p:cNvPr id="5" name="Freeform 5"/>
            <p:cNvSpPr/>
            <p:nvPr/>
          </p:nvSpPr>
          <p:spPr>
            <a:xfrm>
              <a:off x="0" y="5362809"/>
              <a:ext cx="6153700" cy="2135847"/>
            </a:xfrm>
            <a:custGeom>
              <a:avLst/>
              <a:gdLst/>
              <a:ahLst/>
              <a:cxnLst/>
              <a:rect l="l" t="t" r="r" b="b"/>
              <a:pathLst>
                <a:path w="6153700" h="2135847">
                  <a:moveTo>
                    <a:pt x="0" y="0"/>
                  </a:moveTo>
                  <a:lnTo>
                    <a:pt x="6153700" y="0"/>
                  </a:lnTo>
                  <a:lnTo>
                    <a:pt x="6153700" y="2135846"/>
                  </a:lnTo>
                  <a:lnTo>
                    <a:pt x="0" y="21358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23000"/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1116532">
              <a:off x="874552" y="610836"/>
              <a:ext cx="4856815" cy="6276983"/>
            </a:xfrm>
            <a:custGeom>
              <a:avLst/>
              <a:gdLst/>
              <a:ahLst/>
              <a:cxnLst/>
              <a:rect l="l" t="t" r="r" b="b"/>
              <a:pathLst>
                <a:path w="4856815" h="6276983">
                  <a:moveTo>
                    <a:pt x="0" y="0"/>
                  </a:moveTo>
                  <a:lnTo>
                    <a:pt x="4856816" y="0"/>
                  </a:lnTo>
                  <a:lnTo>
                    <a:pt x="4856816" y="6276983"/>
                  </a:lnTo>
                  <a:lnTo>
                    <a:pt x="0" y="62769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14051728" y="5401669"/>
            <a:ext cx="4526928" cy="4885331"/>
            <a:chOff x="0" y="0"/>
            <a:chExt cx="6035904" cy="6513775"/>
          </a:xfrm>
        </p:grpSpPr>
        <p:sp>
          <p:nvSpPr>
            <p:cNvPr id="8" name="Freeform 8"/>
            <p:cNvSpPr/>
            <p:nvPr/>
          </p:nvSpPr>
          <p:spPr>
            <a:xfrm rot="-1972668">
              <a:off x="534549" y="4263276"/>
              <a:ext cx="4966806" cy="980944"/>
            </a:xfrm>
            <a:custGeom>
              <a:avLst/>
              <a:gdLst/>
              <a:ahLst/>
              <a:cxnLst/>
              <a:rect l="l" t="t" r="r" b="b"/>
              <a:pathLst>
                <a:path w="4966806" h="980944">
                  <a:moveTo>
                    <a:pt x="0" y="0"/>
                  </a:moveTo>
                  <a:lnTo>
                    <a:pt x="4966806" y="0"/>
                  </a:lnTo>
                  <a:lnTo>
                    <a:pt x="4966806" y="980944"/>
                  </a:lnTo>
                  <a:lnTo>
                    <a:pt x="0" y="9809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alphaModFix amt="25000"/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 rot="-740751">
              <a:off x="477619" y="485143"/>
              <a:ext cx="5080666" cy="5017158"/>
            </a:xfrm>
            <a:custGeom>
              <a:avLst/>
              <a:gdLst/>
              <a:ahLst/>
              <a:cxnLst/>
              <a:rect l="l" t="t" r="r" b="b"/>
              <a:pathLst>
                <a:path w="5080666" h="5017158">
                  <a:moveTo>
                    <a:pt x="0" y="0"/>
                  </a:moveTo>
                  <a:lnTo>
                    <a:pt x="5080666" y="0"/>
                  </a:lnTo>
                  <a:lnTo>
                    <a:pt x="5080666" y="5017157"/>
                  </a:lnTo>
                  <a:lnTo>
                    <a:pt x="0" y="50171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>
            <a:off x="2967639" y="3110182"/>
            <a:ext cx="12352722" cy="4066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603"/>
              </a:lnSpc>
            </a:pPr>
            <a:r>
              <a:rPr lang="en-US" sz="14603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Meet the teacher</a:t>
            </a:r>
          </a:p>
        </p:txBody>
      </p:sp>
      <p:sp>
        <p:nvSpPr>
          <p:cNvPr id="11" name="Freeform 11"/>
          <p:cNvSpPr/>
          <p:nvPr/>
        </p:nvSpPr>
        <p:spPr>
          <a:xfrm rot="7749950" flipV="1">
            <a:off x="7592755" y="-2567511"/>
            <a:ext cx="4310923" cy="4273203"/>
          </a:xfrm>
          <a:custGeom>
            <a:avLst/>
            <a:gdLst/>
            <a:ahLst/>
            <a:cxnLst/>
            <a:rect l="l" t="t" r="r" b="b"/>
            <a:pathLst>
              <a:path w="4310923" h="4273203">
                <a:moveTo>
                  <a:pt x="0" y="4273203"/>
                </a:moveTo>
                <a:lnTo>
                  <a:pt x="4310923" y="4273203"/>
                </a:lnTo>
                <a:lnTo>
                  <a:pt x="4310923" y="0"/>
                </a:lnTo>
                <a:lnTo>
                  <a:pt x="0" y="0"/>
                </a:lnTo>
                <a:lnTo>
                  <a:pt x="0" y="4273203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6730345" y="8324934"/>
            <a:ext cx="3762177" cy="2610010"/>
          </a:xfrm>
          <a:custGeom>
            <a:avLst/>
            <a:gdLst/>
            <a:ahLst/>
            <a:cxnLst/>
            <a:rect l="l" t="t" r="r" b="b"/>
            <a:pathLst>
              <a:path w="3762177" h="2610010">
                <a:moveTo>
                  <a:pt x="0" y="0"/>
                </a:moveTo>
                <a:lnTo>
                  <a:pt x="3762177" y="0"/>
                </a:lnTo>
                <a:lnTo>
                  <a:pt x="3762177" y="2610010"/>
                </a:lnTo>
                <a:lnTo>
                  <a:pt x="0" y="261001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4715238" y="-222323"/>
            <a:ext cx="3711843" cy="3516972"/>
          </a:xfrm>
          <a:custGeom>
            <a:avLst/>
            <a:gdLst/>
            <a:ahLst/>
            <a:cxnLst/>
            <a:rect l="l" t="t" r="r" b="b"/>
            <a:pathLst>
              <a:path w="3711843" h="3516972">
                <a:moveTo>
                  <a:pt x="0" y="0"/>
                </a:moveTo>
                <a:lnTo>
                  <a:pt x="3711844" y="0"/>
                </a:lnTo>
                <a:lnTo>
                  <a:pt x="3711844" y="3516972"/>
                </a:lnTo>
                <a:lnTo>
                  <a:pt x="0" y="35169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1082463">
            <a:off x="458646" y="6622988"/>
            <a:ext cx="2945055" cy="3953094"/>
          </a:xfrm>
          <a:custGeom>
            <a:avLst/>
            <a:gdLst/>
            <a:ahLst/>
            <a:cxnLst/>
            <a:rect l="l" t="t" r="r" b="b"/>
            <a:pathLst>
              <a:path w="2945055" h="3953094">
                <a:moveTo>
                  <a:pt x="0" y="0"/>
                </a:moveTo>
                <a:lnTo>
                  <a:pt x="2945055" y="0"/>
                </a:lnTo>
                <a:lnTo>
                  <a:pt x="2945055" y="3953094"/>
                </a:lnTo>
                <a:lnTo>
                  <a:pt x="0" y="395309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3810"/>
            <a:ext cx="18288000" cy="2218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603"/>
              </a:lnSpc>
            </a:pPr>
            <a:r>
              <a:rPr lang="en-US" sz="14603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Our Year 2 Team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2008622"/>
            <a:ext cx="18288000" cy="7762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152955" lvl="1" indent="-1576478" algn="ctr">
              <a:lnSpc>
                <a:spcPts val="14603"/>
              </a:lnSpc>
              <a:buFont typeface="Arial"/>
              <a:buChar char="•"/>
            </a:pPr>
            <a:r>
              <a:rPr lang="en-US" sz="14603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Mr Woollam</a:t>
            </a:r>
          </a:p>
          <a:p>
            <a:pPr marL="3152955" lvl="1" indent="-1576478" algn="ctr">
              <a:lnSpc>
                <a:spcPts val="14603"/>
              </a:lnSpc>
              <a:buFont typeface="Arial"/>
              <a:buChar char="•"/>
            </a:pPr>
            <a:r>
              <a:rPr lang="en-US" sz="14603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Mrs Wallace</a:t>
            </a:r>
          </a:p>
          <a:p>
            <a:pPr marL="3152955" lvl="1" indent="-1576478" algn="ctr">
              <a:lnSpc>
                <a:spcPts val="14603"/>
              </a:lnSpc>
              <a:buFont typeface="Arial"/>
              <a:buChar char="•"/>
            </a:pPr>
            <a:r>
              <a:rPr lang="en-US" sz="14603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Mrs Hargreaves</a:t>
            </a:r>
          </a:p>
          <a:p>
            <a:pPr marL="3152955" lvl="1" indent="-1576478" algn="ctr">
              <a:lnSpc>
                <a:spcPts val="14603"/>
              </a:lnSpc>
              <a:buFont typeface="Arial"/>
              <a:buChar char="•"/>
            </a:pPr>
            <a:r>
              <a:rPr lang="en-US" sz="14603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Mrs Taylor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Y2 Timetable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1414674"/>
            <a:ext cx="18000211" cy="74481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045624" lvl="1" indent="-1022812" algn="l">
              <a:lnSpc>
                <a:spcPts val="9474"/>
              </a:lnSpc>
              <a:buFont typeface="Arial"/>
              <a:buChar char="•"/>
            </a:pPr>
            <a:r>
              <a:rPr lang="en-US" sz="9474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Classroom doors open at 8:45 and close at 8:55</a:t>
            </a:r>
          </a:p>
          <a:p>
            <a:pPr algn="l">
              <a:lnSpc>
                <a:spcPts val="9474"/>
              </a:lnSpc>
            </a:pPr>
            <a:endParaRPr lang="en-US" sz="9474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2045624" lvl="1" indent="-1022812" algn="l">
              <a:lnSpc>
                <a:spcPts val="9474"/>
              </a:lnSpc>
              <a:buFont typeface="Arial"/>
              <a:buChar char="•"/>
            </a:pPr>
            <a:r>
              <a:rPr lang="en-US" sz="9474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School gates will shut at 8:55</a:t>
            </a:r>
          </a:p>
          <a:p>
            <a:pPr algn="l">
              <a:lnSpc>
                <a:spcPts val="9474"/>
              </a:lnSpc>
            </a:pPr>
            <a:endParaRPr lang="en-US" sz="9474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2045624" lvl="1" indent="-1022812" algn="l">
              <a:lnSpc>
                <a:spcPts val="9474"/>
              </a:lnSpc>
              <a:buFont typeface="Arial"/>
              <a:buChar char="•"/>
            </a:pPr>
            <a:r>
              <a:rPr lang="en-US" sz="9474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Our school day ends at 3:20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83768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School Uniform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5133975"/>
            <a:ext cx="19055536" cy="55553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41"/>
              </a:lnSpc>
            </a:pPr>
            <a:endParaRPr/>
          </a:p>
          <a:p>
            <a:pPr algn="ctr">
              <a:lnSpc>
                <a:spcPts val="5341"/>
              </a:lnSpc>
            </a:pPr>
            <a:r>
              <a:rPr lang="en-US" sz="5341" u="sng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Summer time:</a:t>
            </a:r>
          </a:p>
          <a:p>
            <a:pPr marL="1153167" lvl="1" indent="-576583" algn="ctr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Blue and white gingham dress</a:t>
            </a:r>
          </a:p>
          <a:p>
            <a:pPr marL="1153167" lvl="1" indent="-576583" algn="ctr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White or navy polo shirt</a:t>
            </a:r>
          </a:p>
          <a:p>
            <a:pPr marL="1153167" lvl="1" indent="-576583" algn="ctr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Grey tailored shorts/culottes</a:t>
            </a:r>
          </a:p>
          <a:p>
            <a:pPr marL="1153167" lvl="1" indent="-576583" algn="ctr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Sun hat/cap</a:t>
            </a:r>
          </a:p>
          <a:p>
            <a:pPr marL="1153167" lvl="1" indent="-576583" algn="ctr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Black shoes*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490021" y="1019175"/>
            <a:ext cx="18075494" cy="4537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 u="sng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Winter time:</a:t>
            </a:r>
          </a:p>
          <a:p>
            <a:pPr marL="1079501" lvl="1" indent="-539750" algn="ctr">
              <a:lnSpc>
                <a:spcPts val="5000"/>
              </a:lnSpc>
              <a:buFont typeface="Arial"/>
              <a:buChar char="•"/>
            </a:pPr>
            <a:r>
              <a:rPr lang="en-US" sz="50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Grey trousers/grey skirt/pinafore dress/culottes</a:t>
            </a:r>
          </a:p>
          <a:p>
            <a:pPr marL="1079501" lvl="1" indent="-539750" algn="ctr">
              <a:lnSpc>
                <a:spcPts val="5000"/>
              </a:lnSpc>
              <a:buFont typeface="Arial"/>
              <a:buChar char="•"/>
            </a:pPr>
            <a:r>
              <a:rPr lang="en-US" sz="50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White or navy polo shirt</a:t>
            </a:r>
          </a:p>
          <a:p>
            <a:pPr marL="1079501" lvl="1" indent="-539750" algn="ctr">
              <a:lnSpc>
                <a:spcPts val="5000"/>
              </a:lnSpc>
              <a:buFont typeface="Arial"/>
              <a:buChar char="•"/>
            </a:pPr>
            <a:r>
              <a:rPr lang="en-US" sz="50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Navy cardigan/sweatshirt (Logo versions are available, but not essential)</a:t>
            </a:r>
          </a:p>
          <a:p>
            <a:pPr marL="1079501" lvl="1" indent="-539750" algn="ctr">
              <a:lnSpc>
                <a:spcPts val="5000"/>
              </a:lnSpc>
              <a:buFont typeface="Arial"/>
              <a:buChar char="•"/>
            </a:pPr>
            <a:r>
              <a:rPr lang="en-US" sz="50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Navy/Grey tights</a:t>
            </a:r>
          </a:p>
          <a:p>
            <a:pPr marL="1079501" lvl="1" indent="-539750" algn="ctr">
              <a:lnSpc>
                <a:spcPts val="5000"/>
              </a:lnSpc>
              <a:buFont typeface="Arial"/>
              <a:buChar char="•"/>
            </a:pPr>
            <a:r>
              <a:rPr lang="en-US" sz="50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Black shoes*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PE Days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1019175"/>
            <a:ext cx="18288000" cy="3326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Our PE days are on a </a:t>
            </a:r>
            <a:r>
              <a:rPr lang="en-US" sz="5341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Thursday and a Friday</a:t>
            </a:r>
          </a:p>
          <a:p>
            <a:pPr algn="l">
              <a:lnSpc>
                <a:spcPts val="4800"/>
              </a:lnSpc>
            </a:pPr>
            <a:endParaRPr lang="en-US" sz="5341" b="1">
              <a:solidFill>
                <a:srgbClr val="1E1E1E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marL="1036320" lvl="1" indent="-518160" algn="l">
              <a:lnSpc>
                <a:spcPts val="4800"/>
              </a:lnSpc>
              <a:buFont typeface="Arial"/>
              <a:buChar char="•"/>
            </a:pPr>
            <a:r>
              <a:rPr lang="en-US" sz="48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Throughout the year, we will also have some extra PE slots on a Wednesday - you will be informed of these on Seesaw.</a:t>
            </a:r>
          </a:p>
          <a:p>
            <a:pPr algn="l">
              <a:lnSpc>
                <a:spcPts val="5341"/>
              </a:lnSpc>
            </a:pPr>
            <a:endParaRPr lang="en-US" sz="48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0" y="3813904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PE Kit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0" y="4746101"/>
            <a:ext cx="18288000" cy="5540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sz="48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PE kits must follow our uniform policy:</a:t>
            </a:r>
          </a:p>
          <a:p>
            <a:pPr marL="1023630" lvl="1" indent="-511815" algn="l">
              <a:lnSpc>
                <a:spcPts val="4741"/>
              </a:lnSpc>
              <a:buFont typeface="Arial"/>
              <a:buChar char="•"/>
            </a:pPr>
            <a:r>
              <a:rPr lang="en-US" sz="47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Navy bottoms</a:t>
            </a:r>
          </a:p>
          <a:p>
            <a:pPr marL="1023630" lvl="1" indent="-511815" algn="l">
              <a:lnSpc>
                <a:spcPts val="4741"/>
              </a:lnSpc>
              <a:buFont typeface="Arial"/>
              <a:buChar char="•"/>
            </a:pPr>
            <a:r>
              <a:rPr lang="en-US" sz="47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T-shirt in the house colour (the school logo is not essential)</a:t>
            </a:r>
          </a:p>
          <a:p>
            <a:pPr marL="1023630" lvl="1" indent="-511815" algn="l">
              <a:lnSpc>
                <a:spcPts val="4741"/>
              </a:lnSpc>
              <a:buFont typeface="Arial"/>
              <a:buChar char="•"/>
            </a:pPr>
            <a:r>
              <a:rPr lang="en-US" sz="47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PE indoor pumps or appropriate trainers </a:t>
            </a:r>
          </a:p>
          <a:p>
            <a:pPr marL="1023630" lvl="1" indent="-511815" algn="l">
              <a:lnSpc>
                <a:spcPts val="4741"/>
              </a:lnSpc>
              <a:buFont typeface="Arial"/>
              <a:buChar char="•"/>
            </a:pPr>
            <a:r>
              <a:rPr lang="en-US" sz="47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Navy fleece / jumper</a:t>
            </a:r>
          </a:p>
          <a:p>
            <a:pPr marL="1023630" lvl="1" indent="-511815" algn="l">
              <a:lnSpc>
                <a:spcPts val="4741"/>
              </a:lnSpc>
              <a:buFont typeface="Arial"/>
              <a:buChar char="•"/>
            </a:pPr>
            <a:r>
              <a:rPr lang="en-US" sz="47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If your child has earrings, please ensure that they’re either taped up or taken out on PE days and long hair is tied back.</a:t>
            </a:r>
          </a:p>
          <a:p>
            <a:pPr marL="1023630" lvl="1" indent="-511815" algn="l">
              <a:lnSpc>
                <a:spcPts val="4741"/>
              </a:lnSpc>
              <a:buFont typeface="Arial"/>
              <a:buChar char="•"/>
            </a:pPr>
            <a:r>
              <a:rPr lang="en-US" sz="47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If your child attends an afterschool sports club, they must wear our PE uniform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School Uniform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1357893"/>
            <a:ext cx="18288000" cy="5076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209037" lvl="1" indent="-604519" algn="ctr">
              <a:lnSpc>
                <a:spcPts val="5599"/>
              </a:lnSpc>
              <a:buFont typeface="Arial"/>
              <a:buChar char="•"/>
            </a:pPr>
            <a:r>
              <a:rPr lang="en-US" sz="5599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No smart watches (Fitbits and step trackers are fine, but no smart watches than can receive calls or take pictures)</a:t>
            </a:r>
          </a:p>
          <a:p>
            <a:pPr algn="ctr">
              <a:lnSpc>
                <a:spcPts val="5599"/>
              </a:lnSpc>
            </a:pPr>
            <a:endParaRPr lang="en-US" sz="5599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209037" lvl="1" indent="-604519" algn="ctr">
              <a:lnSpc>
                <a:spcPts val="5599"/>
              </a:lnSpc>
              <a:buFont typeface="Arial"/>
              <a:buChar char="•"/>
            </a:pPr>
            <a:r>
              <a:rPr lang="en-US" sz="5599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No jewellery - necklaces, bracelets, rings etc. </a:t>
            </a:r>
          </a:p>
          <a:p>
            <a:pPr algn="ctr">
              <a:lnSpc>
                <a:spcPts val="5599"/>
              </a:lnSpc>
            </a:pPr>
            <a:endParaRPr lang="en-US" sz="5599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209037" lvl="1" indent="-604519" algn="ctr">
              <a:lnSpc>
                <a:spcPts val="5599"/>
              </a:lnSpc>
              <a:buFont typeface="Arial"/>
              <a:buChar char="•"/>
            </a:pPr>
            <a:r>
              <a:rPr lang="en-US" sz="5599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No makeup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What does my child need?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72602" y="919893"/>
            <a:ext cx="17942797" cy="8936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A </a:t>
            </a:r>
            <a:r>
              <a:rPr lang="en-US" sz="5341" u="sng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small </a:t>
            </a: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bag (to put letters and a book in) 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Their lunch (if they bring one)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Water bottles 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If they have a club with Mr Jones then they can bring their PE kit in their bag</a:t>
            </a:r>
          </a:p>
          <a:p>
            <a:pPr algn="ctr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Please make sure that any items brought in are clearly labelled </a:t>
            </a: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Belongings will be kept in their lockers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548640" y="3038396"/>
            <a:ext cx="5947187" cy="7268784"/>
          </a:xfrm>
          <a:custGeom>
            <a:avLst/>
            <a:gdLst/>
            <a:ahLst/>
            <a:cxnLst/>
            <a:rect l="l" t="t" r="r" b="b"/>
            <a:pathLst>
              <a:path w="5947187" h="7268784">
                <a:moveTo>
                  <a:pt x="0" y="0"/>
                </a:moveTo>
                <a:lnTo>
                  <a:pt x="5947187" y="0"/>
                </a:lnTo>
                <a:lnTo>
                  <a:pt x="5947187" y="7268784"/>
                </a:lnTo>
                <a:lnTo>
                  <a:pt x="0" y="72687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935507" y="3706771"/>
            <a:ext cx="6580229" cy="6580229"/>
          </a:xfrm>
          <a:custGeom>
            <a:avLst/>
            <a:gdLst/>
            <a:ahLst/>
            <a:cxnLst/>
            <a:rect l="l" t="t" r="r" b="b"/>
            <a:pathLst>
              <a:path w="6580229" h="6580229">
                <a:moveTo>
                  <a:pt x="0" y="0"/>
                </a:moveTo>
                <a:lnTo>
                  <a:pt x="6580229" y="0"/>
                </a:lnTo>
                <a:lnTo>
                  <a:pt x="6580229" y="6580229"/>
                </a:lnTo>
                <a:lnTo>
                  <a:pt x="0" y="65802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881377" y="2226406"/>
            <a:ext cx="6657583" cy="8321979"/>
          </a:xfrm>
          <a:custGeom>
            <a:avLst/>
            <a:gdLst/>
            <a:ahLst/>
            <a:cxnLst/>
            <a:rect l="l" t="t" r="r" b="b"/>
            <a:pathLst>
              <a:path w="6657583" h="8321979">
                <a:moveTo>
                  <a:pt x="0" y="0"/>
                </a:moveTo>
                <a:lnTo>
                  <a:pt x="6657583" y="0"/>
                </a:lnTo>
                <a:lnTo>
                  <a:pt x="6657583" y="8321979"/>
                </a:lnTo>
                <a:lnTo>
                  <a:pt x="0" y="83219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039114" y="2226406"/>
            <a:ext cx="7354707" cy="8892764"/>
          </a:xfrm>
          <a:custGeom>
            <a:avLst/>
            <a:gdLst/>
            <a:ahLst/>
            <a:cxnLst/>
            <a:rect l="l" t="t" r="r" b="b"/>
            <a:pathLst>
              <a:path w="7354707" h="8892764">
                <a:moveTo>
                  <a:pt x="0" y="0"/>
                </a:moveTo>
                <a:lnTo>
                  <a:pt x="7354707" y="0"/>
                </a:lnTo>
                <a:lnTo>
                  <a:pt x="7354707" y="8892764"/>
                </a:lnTo>
                <a:lnTo>
                  <a:pt x="0" y="889276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0" y="3810"/>
            <a:ext cx="18288000" cy="2218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603"/>
              </a:lnSpc>
            </a:pPr>
            <a:r>
              <a:rPr lang="en-US" sz="14603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House Points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12661145" y="-51181"/>
            <a:ext cx="4334367" cy="6054995"/>
          </a:xfrm>
          <a:custGeom>
            <a:avLst/>
            <a:gdLst/>
            <a:ahLst/>
            <a:cxnLst/>
            <a:rect l="l" t="t" r="r" b="b"/>
            <a:pathLst>
              <a:path w="4334367" h="6054995">
                <a:moveTo>
                  <a:pt x="0" y="0"/>
                </a:moveTo>
                <a:lnTo>
                  <a:pt x="4334367" y="0"/>
                </a:lnTo>
                <a:lnTo>
                  <a:pt x="4334367" y="6054995"/>
                </a:lnTo>
                <a:lnTo>
                  <a:pt x="0" y="60549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795645" y="5507583"/>
            <a:ext cx="5060180" cy="4397456"/>
          </a:xfrm>
          <a:custGeom>
            <a:avLst/>
            <a:gdLst/>
            <a:ahLst/>
            <a:cxnLst/>
            <a:rect l="l" t="t" r="r" b="b"/>
            <a:pathLst>
              <a:path w="5060180" h="4397456">
                <a:moveTo>
                  <a:pt x="0" y="0"/>
                </a:moveTo>
                <a:lnTo>
                  <a:pt x="5060181" y="0"/>
                </a:lnTo>
                <a:lnTo>
                  <a:pt x="5060181" y="4397455"/>
                </a:lnTo>
                <a:lnTo>
                  <a:pt x="0" y="43974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83284" y="473132"/>
            <a:ext cx="12512362" cy="2835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Silver Medallists:</a:t>
            </a:r>
          </a:p>
          <a:p>
            <a:pPr marL="1511299" lvl="1" indent="-755650" algn="l">
              <a:lnSpc>
                <a:spcPts val="6999"/>
              </a:lnSpc>
              <a:buFont typeface="Arial"/>
              <a:buChar char="•"/>
            </a:pPr>
            <a:r>
              <a:rPr lang="en-US" sz="6999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5 house points</a:t>
            </a:r>
          </a:p>
          <a:p>
            <a:pPr marL="1511299" lvl="1" indent="-755650" algn="l">
              <a:lnSpc>
                <a:spcPts val="6999"/>
              </a:lnSpc>
              <a:buFont typeface="Arial"/>
              <a:buChar char="•"/>
            </a:pPr>
            <a:r>
              <a:rPr lang="en-US" sz="6999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Name on the wheel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83284" y="5507583"/>
            <a:ext cx="12512362" cy="3721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Gold medallists:</a:t>
            </a:r>
          </a:p>
          <a:p>
            <a:pPr marL="1511299" lvl="1" indent="-755650" algn="l">
              <a:lnSpc>
                <a:spcPts val="6999"/>
              </a:lnSpc>
              <a:buFont typeface="Arial"/>
              <a:buChar char="•"/>
            </a:pPr>
            <a:r>
              <a:rPr lang="en-US" sz="6999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10 house points</a:t>
            </a:r>
          </a:p>
          <a:p>
            <a:pPr marL="1511299" lvl="1" indent="-755650" algn="l">
              <a:lnSpc>
                <a:spcPts val="6999"/>
              </a:lnSpc>
              <a:buFont typeface="Arial"/>
              <a:buChar char="•"/>
            </a:pPr>
            <a:r>
              <a:rPr lang="en-US" sz="6999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Name on wheel</a:t>
            </a:r>
          </a:p>
          <a:p>
            <a:pPr marL="1511299" lvl="1" indent="-755650" algn="l">
              <a:lnSpc>
                <a:spcPts val="6999"/>
              </a:lnSpc>
              <a:buFont typeface="Arial"/>
              <a:buChar char="•"/>
            </a:pPr>
            <a:r>
              <a:rPr lang="en-US" sz="6999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Email home on Friday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3810"/>
            <a:ext cx="18288000" cy="2218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603"/>
              </a:lnSpc>
            </a:pPr>
            <a:r>
              <a:rPr lang="en-US" sz="14603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Marbles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1855750"/>
            <a:ext cx="16214881" cy="99473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263475" lvl="1" indent="-631737" algn="l">
              <a:lnSpc>
                <a:spcPts val="5852"/>
              </a:lnSpc>
              <a:buFont typeface="Arial"/>
              <a:buChar char="•"/>
            </a:pPr>
            <a:r>
              <a:rPr lang="en-US" sz="5852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Whole class goal - all working together to achieve a marble</a:t>
            </a:r>
          </a:p>
          <a:p>
            <a:pPr algn="l">
              <a:lnSpc>
                <a:spcPts val="5852"/>
              </a:lnSpc>
            </a:pPr>
            <a:endParaRPr lang="en-US" sz="5852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263475" lvl="1" indent="-631737" algn="l">
              <a:lnSpc>
                <a:spcPts val="5852"/>
              </a:lnSpc>
              <a:buFont typeface="Arial"/>
              <a:buChar char="•"/>
            </a:pPr>
            <a:r>
              <a:rPr lang="en-US" sz="5852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Amazing class behaviour around school / in class earns a marble</a:t>
            </a:r>
          </a:p>
          <a:p>
            <a:pPr algn="l">
              <a:lnSpc>
                <a:spcPts val="5852"/>
              </a:lnSpc>
            </a:pPr>
            <a:endParaRPr lang="en-US" sz="5852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263475" lvl="1" indent="-631737" algn="l">
              <a:lnSpc>
                <a:spcPts val="5852"/>
              </a:lnSpc>
              <a:buFont typeface="Arial"/>
              <a:buChar char="•"/>
            </a:pPr>
            <a:r>
              <a:rPr lang="en-US" sz="5852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Once the class earn </a:t>
            </a:r>
            <a:r>
              <a:rPr lang="en-US" sz="5852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50 </a:t>
            </a:r>
            <a:r>
              <a:rPr lang="en-US" sz="5852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marbles, they earn a reward afternoon</a:t>
            </a:r>
          </a:p>
          <a:p>
            <a:pPr algn="l">
              <a:lnSpc>
                <a:spcPts val="5852"/>
              </a:lnSpc>
            </a:pPr>
            <a:endParaRPr lang="en-US" sz="5852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263475" lvl="1" indent="-631737" algn="l">
              <a:lnSpc>
                <a:spcPts val="5852"/>
              </a:lnSpc>
              <a:buFont typeface="Arial"/>
              <a:buChar char="•"/>
            </a:pPr>
            <a:r>
              <a:rPr lang="en-US" sz="5852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The class choose their reward (once achieved I will send a message out)</a:t>
            </a:r>
          </a:p>
          <a:p>
            <a:pPr algn="l">
              <a:lnSpc>
                <a:spcPts val="6400"/>
              </a:lnSpc>
            </a:pPr>
            <a:endParaRPr lang="en-US" sz="5852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l">
              <a:lnSpc>
                <a:spcPts val="6400"/>
              </a:lnSpc>
            </a:pPr>
            <a:endParaRPr lang="en-US" sz="5852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80704" y="291150"/>
            <a:ext cx="4406261" cy="9704700"/>
          </a:xfrm>
          <a:custGeom>
            <a:avLst/>
            <a:gdLst/>
            <a:ahLst/>
            <a:cxnLst/>
            <a:rect l="l" t="t" r="r" b="b"/>
            <a:pathLst>
              <a:path w="4406261" h="9704700">
                <a:moveTo>
                  <a:pt x="0" y="0"/>
                </a:moveTo>
                <a:lnTo>
                  <a:pt x="4406261" y="0"/>
                </a:lnTo>
                <a:lnTo>
                  <a:pt x="4406261" y="9704700"/>
                </a:lnTo>
                <a:lnTo>
                  <a:pt x="0" y="97047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686965" y="53975"/>
            <a:ext cx="13601035" cy="194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Low Level Unacceptable Behaviour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686965" y="2189464"/>
            <a:ext cx="13601035" cy="7458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Loitering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Low level disruption in class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Failure to complete classwork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Rudeness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Incomplete homework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Use of mobiles on school grounds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Graffiti or defacing school property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5044205" cy="10287000"/>
          </a:xfrm>
          <a:custGeom>
            <a:avLst/>
            <a:gdLst/>
            <a:ahLst/>
            <a:cxnLst/>
            <a:rect l="l" t="t" r="r" b="b"/>
            <a:pathLst>
              <a:path w="5044205" h="10287000">
                <a:moveTo>
                  <a:pt x="0" y="0"/>
                </a:moveTo>
                <a:lnTo>
                  <a:pt x="5044205" y="0"/>
                </a:lnTo>
                <a:lnTo>
                  <a:pt x="5044205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686965" y="53975"/>
            <a:ext cx="13601035" cy="194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Serious Unacceptable Behaviour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686965" y="2189464"/>
            <a:ext cx="13601035" cy="7458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Discrimination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Harassment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Bullying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Cyberbullying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Theft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Verbal Abuse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Aggressive behaviour</a:t>
            </a:r>
          </a:p>
          <a:p>
            <a:pPr marL="1381763" lvl="1" indent="-690881" algn="ctr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Homophobic, Biphobic and Transphobic discrimination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Accelerated Reader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-388620" y="1828800"/>
            <a:ext cx="18288000" cy="7458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Accelerated reader is how we monitor the progress and comprehension ability of our children in their reading</a:t>
            </a:r>
          </a:p>
          <a:p>
            <a:pPr algn="l">
              <a:lnSpc>
                <a:spcPts val="6400"/>
              </a:lnSpc>
            </a:pPr>
            <a:endParaRPr lang="en-US" sz="64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It allows for children to read a variety of books and challenge themselves simultaneously </a:t>
            </a:r>
          </a:p>
          <a:p>
            <a:pPr algn="l">
              <a:lnSpc>
                <a:spcPts val="6400"/>
              </a:lnSpc>
            </a:pPr>
            <a:endParaRPr lang="en-US" sz="64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The class completed their AR assessment in July and we will re-assess them in October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Accelerated Reader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-327102" y="1814195"/>
            <a:ext cx="18288000" cy="66490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Once a child has finished a book, they can do a quiz </a:t>
            </a:r>
            <a:r>
              <a:rPr lang="en-US" sz="6400" u="sng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(at home or school)</a:t>
            </a:r>
          </a:p>
          <a:p>
            <a:pPr algn="l">
              <a:lnSpc>
                <a:spcPts val="6400"/>
              </a:lnSpc>
            </a:pPr>
            <a:endParaRPr lang="en-US" sz="6400" u="sng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The quiz tests how well they’ve understood what they’ve read and will give them a score</a:t>
            </a:r>
          </a:p>
          <a:p>
            <a:pPr algn="l">
              <a:lnSpc>
                <a:spcPts val="6400"/>
              </a:lnSpc>
            </a:pPr>
            <a:endParaRPr lang="en-US" sz="64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We recommend that the class are reading at least 4 times a week at home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168942" y="6728842"/>
            <a:ext cx="2851429" cy="2939166"/>
          </a:xfrm>
          <a:custGeom>
            <a:avLst/>
            <a:gdLst/>
            <a:ahLst/>
            <a:cxnLst/>
            <a:rect l="l" t="t" r="r" b="b"/>
            <a:pathLst>
              <a:path w="2851429" h="2939166">
                <a:moveTo>
                  <a:pt x="0" y="0"/>
                </a:moveTo>
                <a:lnTo>
                  <a:pt x="2851429" y="0"/>
                </a:lnTo>
                <a:lnTo>
                  <a:pt x="2851429" y="2939165"/>
                </a:lnTo>
                <a:lnTo>
                  <a:pt x="0" y="29391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Accelerated Reader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-381372" y="1019175"/>
            <a:ext cx="15262481" cy="10289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This QR code will take you to the login page ( I have a paper copy for you to take home too)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The user name is the first letter of their first name followed by the first 4 letters of their surname. For example: </a:t>
            </a:r>
            <a:r>
              <a:rPr lang="en-US" sz="5341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JBLOG </a:t>
            </a: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(capitals do not matter)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Their password is ABC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If they have an older sibling with the same initials, they will need a 1 after their user name e.g James Blog would be jblog1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1409382"/>
            <a:ext cx="12801600" cy="7458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Your child will have a book mark </a:t>
            </a:r>
            <a:r>
              <a:rPr lang="en-US" sz="6400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as well as</a:t>
            </a: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 a reading record </a:t>
            </a:r>
          </a:p>
          <a:p>
            <a:pPr algn="l">
              <a:lnSpc>
                <a:spcPts val="6400"/>
              </a:lnSpc>
            </a:pPr>
            <a:endParaRPr lang="en-US" sz="64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The bookmark has their reading level on it and their reading record is to be filled in when your child has been read with</a:t>
            </a:r>
          </a:p>
        </p:txBody>
      </p:sp>
      <p:sp>
        <p:nvSpPr>
          <p:cNvPr id="3" name="Freeform 3"/>
          <p:cNvSpPr/>
          <p:nvPr/>
        </p:nvSpPr>
        <p:spPr>
          <a:xfrm>
            <a:off x="13098780" y="1028700"/>
            <a:ext cx="4527811" cy="8914570"/>
          </a:xfrm>
          <a:custGeom>
            <a:avLst/>
            <a:gdLst/>
            <a:ahLst/>
            <a:cxnLst/>
            <a:rect l="l" t="t" r="r" b="b"/>
            <a:pathLst>
              <a:path w="4527811" h="8914570">
                <a:moveTo>
                  <a:pt x="0" y="0"/>
                </a:moveTo>
                <a:lnTo>
                  <a:pt x="4527811" y="0"/>
                </a:lnTo>
                <a:lnTo>
                  <a:pt x="4527811" y="8914570"/>
                </a:lnTo>
                <a:lnTo>
                  <a:pt x="0" y="89145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Accelerated Reader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1054100"/>
            <a:ext cx="18288000" cy="7458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Your child has been sent home with a reading record. These are to be filled in by parents and staff to monitor how regularly each child is being read with. </a:t>
            </a:r>
          </a:p>
          <a:p>
            <a:pPr algn="l">
              <a:lnSpc>
                <a:spcPts val="6400"/>
              </a:lnSpc>
            </a:pPr>
            <a:endParaRPr lang="en-US" sz="64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We will also put in any AR quiz scores they complete in school - so that parents at home can see how successfully their child is quizzing.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Reading Records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1054100"/>
            <a:ext cx="18288000" cy="7458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Your child has been sent home with a reading record. These are to be filled in by parents and staff to monitor how regularly each child is being read with. </a:t>
            </a:r>
          </a:p>
          <a:p>
            <a:pPr algn="l">
              <a:lnSpc>
                <a:spcPts val="6400"/>
              </a:lnSpc>
            </a:pPr>
            <a:endParaRPr lang="en-US" sz="64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We will also put in any AR quiz scores they complete in school - so that parents at home can see how successfully their child is quizzing.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Reading Records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1724724"/>
            <a:ext cx="18288000" cy="5029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Every Friday, we will give out our reading for pleasure bags to different members of the class</a:t>
            </a:r>
          </a:p>
          <a:p>
            <a:pPr algn="l">
              <a:lnSpc>
                <a:spcPts val="6400"/>
              </a:lnSpc>
            </a:pPr>
            <a:endParaRPr lang="en-US" sz="64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381763" lvl="1" indent="-690881" algn="l">
              <a:lnSpc>
                <a:spcPts val="6400"/>
              </a:lnSpc>
              <a:buFont typeface="Arial"/>
              <a:buChar char="•"/>
            </a:pPr>
            <a:r>
              <a:rPr lang="en-US" sz="64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We will need these back in school the following Friday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Reading For Pleasure Bags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Seesaw and Homework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14350" y="1054100"/>
            <a:ext cx="17259300" cy="9275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sz="48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Seesaw is my way of sending home announcements and reminders. It is also how I will be setting homework. </a:t>
            </a:r>
          </a:p>
          <a:p>
            <a:pPr algn="ctr">
              <a:lnSpc>
                <a:spcPts val="4800"/>
              </a:lnSpc>
            </a:pPr>
            <a:endParaRPr lang="en-US" sz="48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ctr">
              <a:lnSpc>
                <a:spcPts val="4800"/>
              </a:lnSpc>
            </a:pPr>
            <a:r>
              <a:rPr lang="en-US" sz="48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If you need to contact me, please use the school office or catch me on the door, not through Seesaw.</a:t>
            </a:r>
          </a:p>
          <a:p>
            <a:pPr algn="ctr">
              <a:lnSpc>
                <a:spcPts val="4800"/>
              </a:lnSpc>
            </a:pPr>
            <a:endParaRPr lang="en-US" sz="48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ctr">
              <a:lnSpc>
                <a:spcPts val="4800"/>
              </a:lnSpc>
            </a:pPr>
            <a:r>
              <a:rPr lang="en-US" sz="48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Homework this year will be either English or maths, depending on the week as they’ll alternate. </a:t>
            </a:r>
          </a:p>
          <a:p>
            <a:pPr algn="ctr">
              <a:lnSpc>
                <a:spcPts val="4800"/>
              </a:lnSpc>
            </a:pPr>
            <a:endParaRPr lang="en-US" sz="48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ctr">
              <a:lnSpc>
                <a:spcPts val="4800"/>
              </a:lnSpc>
            </a:pPr>
            <a:r>
              <a:rPr lang="en-US" sz="48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The maths will be on Sumdog - new to the class</a:t>
            </a:r>
          </a:p>
          <a:p>
            <a:pPr algn="ctr">
              <a:lnSpc>
                <a:spcPts val="4800"/>
              </a:lnSpc>
            </a:pPr>
            <a:endParaRPr lang="en-US" sz="48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ctr">
              <a:lnSpc>
                <a:spcPts val="4800"/>
              </a:lnSpc>
            </a:pPr>
            <a:r>
              <a:rPr lang="en-US" sz="4800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The English could be a range of things - set on seesaw</a:t>
            </a:r>
          </a:p>
          <a:p>
            <a:pPr algn="ctr">
              <a:lnSpc>
                <a:spcPts val="4800"/>
              </a:lnSpc>
            </a:pPr>
            <a:endParaRPr lang="en-US" sz="4800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ctr">
              <a:lnSpc>
                <a:spcPts val="4800"/>
              </a:lnSpc>
            </a:pPr>
            <a:r>
              <a:rPr lang="en-US" sz="4800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I will also set specific times tables practice on Sumdog each week. We highly recommend practicing these.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97003" y="320341"/>
            <a:ext cx="17093994" cy="7863237"/>
          </a:xfrm>
          <a:custGeom>
            <a:avLst/>
            <a:gdLst/>
            <a:ahLst/>
            <a:cxnLst/>
            <a:rect l="l" t="t" r="r" b="b"/>
            <a:pathLst>
              <a:path w="17093994" h="7863237">
                <a:moveTo>
                  <a:pt x="0" y="0"/>
                </a:moveTo>
                <a:lnTo>
                  <a:pt x="17093994" y="0"/>
                </a:lnTo>
                <a:lnTo>
                  <a:pt x="17093994" y="7863238"/>
                </a:lnTo>
                <a:lnTo>
                  <a:pt x="0" y="78632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0" y="8412179"/>
            <a:ext cx="18288000" cy="194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sz="6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Homework tasks will be found in the task section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473639" y="214934"/>
            <a:ext cx="9296394" cy="5322186"/>
          </a:xfrm>
          <a:custGeom>
            <a:avLst/>
            <a:gdLst/>
            <a:ahLst/>
            <a:cxnLst/>
            <a:rect l="l" t="t" r="r" b="b"/>
            <a:pathLst>
              <a:path w="9296394" h="5322186">
                <a:moveTo>
                  <a:pt x="0" y="0"/>
                </a:moveTo>
                <a:lnTo>
                  <a:pt x="9296395" y="0"/>
                </a:lnTo>
                <a:lnTo>
                  <a:pt x="9296395" y="5322185"/>
                </a:lnTo>
                <a:lnTo>
                  <a:pt x="0" y="532218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29993" y="5537119"/>
            <a:ext cx="17783687" cy="4606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Times tables homework will also be set at your child’s level. </a:t>
            </a:r>
          </a:p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sz="6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We aim for children to leave year 2 knowing their 2s, 5s and 10s securely (any more is a bonus!)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52912" y="2388499"/>
            <a:ext cx="4333553" cy="3916579"/>
          </a:xfrm>
          <a:custGeom>
            <a:avLst/>
            <a:gdLst/>
            <a:ahLst/>
            <a:cxnLst/>
            <a:rect l="l" t="t" r="r" b="b"/>
            <a:pathLst>
              <a:path w="4333553" h="3916579">
                <a:moveTo>
                  <a:pt x="0" y="0"/>
                </a:moveTo>
                <a:lnTo>
                  <a:pt x="4333553" y="0"/>
                </a:lnTo>
                <a:lnTo>
                  <a:pt x="4333553" y="3916579"/>
                </a:lnTo>
                <a:lnTo>
                  <a:pt x="0" y="39165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168715" y="2576601"/>
            <a:ext cx="3769299" cy="3728476"/>
          </a:xfrm>
          <a:custGeom>
            <a:avLst/>
            <a:gdLst/>
            <a:ahLst/>
            <a:cxnLst/>
            <a:rect l="l" t="t" r="r" b="b"/>
            <a:pathLst>
              <a:path w="3769299" h="3728476">
                <a:moveTo>
                  <a:pt x="0" y="0"/>
                </a:moveTo>
                <a:lnTo>
                  <a:pt x="3769299" y="0"/>
                </a:lnTo>
                <a:lnTo>
                  <a:pt x="3769299" y="3728477"/>
                </a:lnTo>
                <a:lnTo>
                  <a:pt x="0" y="37284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761613" y="2253820"/>
            <a:ext cx="4142297" cy="4051257"/>
          </a:xfrm>
          <a:custGeom>
            <a:avLst/>
            <a:gdLst/>
            <a:ahLst/>
            <a:cxnLst/>
            <a:rect l="l" t="t" r="r" b="b"/>
            <a:pathLst>
              <a:path w="4142297" h="4051257">
                <a:moveTo>
                  <a:pt x="0" y="0"/>
                </a:moveTo>
                <a:lnTo>
                  <a:pt x="4142297" y="0"/>
                </a:lnTo>
                <a:lnTo>
                  <a:pt x="4142297" y="4051258"/>
                </a:lnTo>
                <a:lnTo>
                  <a:pt x="0" y="40512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Times Tables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7734" y="1063625"/>
            <a:ext cx="3583908" cy="1075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60"/>
              </a:lnSpc>
              <a:spcBef>
                <a:spcPct val="0"/>
              </a:spcBef>
            </a:pPr>
            <a:r>
              <a:rPr lang="en-US" sz="3860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BBC Supermovers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040807" y="1063625"/>
            <a:ext cx="3583908" cy="586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60"/>
              </a:lnSpc>
              <a:spcBef>
                <a:spcPct val="0"/>
              </a:spcBef>
            </a:pPr>
            <a:r>
              <a:rPr lang="en-US" sz="3860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Hit the button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413810" y="1216025"/>
            <a:ext cx="3583908" cy="1075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60"/>
              </a:lnSpc>
              <a:spcBef>
                <a:spcPct val="0"/>
              </a:spcBef>
            </a:pPr>
            <a:r>
              <a:rPr lang="en-US" sz="3860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Times table games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24940" y="3651267"/>
            <a:ext cx="2462185" cy="2984467"/>
          </a:xfrm>
          <a:custGeom>
            <a:avLst/>
            <a:gdLst/>
            <a:ahLst/>
            <a:cxnLst/>
            <a:rect l="l" t="t" r="r" b="b"/>
            <a:pathLst>
              <a:path w="2462185" h="2984467">
                <a:moveTo>
                  <a:pt x="0" y="0"/>
                </a:moveTo>
                <a:lnTo>
                  <a:pt x="2462185" y="0"/>
                </a:lnTo>
                <a:lnTo>
                  <a:pt x="2462185" y="2984466"/>
                </a:lnTo>
                <a:lnTo>
                  <a:pt x="0" y="29844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36585" y="7177334"/>
            <a:ext cx="2838894" cy="2835346"/>
          </a:xfrm>
          <a:custGeom>
            <a:avLst/>
            <a:gdLst/>
            <a:ahLst/>
            <a:cxnLst/>
            <a:rect l="l" t="t" r="r" b="b"/>
            <a:pathLst>
              <a:path w="2838894" h="2835346">
                <a:moveTo>
                  <a:pt x="0" y="0"/>
                </a:moveTo>
                <a:lnTo>
                  <a:pt x="2838895" y="0"/>
                </a:lnTo>
                <a:lnTo>
                  <a:pt x="2838895" y="2835346"/>
                </a:lnTo>
                <a:lnTo>
                  <a:pt x="0" y="28353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486400" y="4026269"/>
            <a:ext cx="7315200" cy="2234461"/>
          </a:xfrm>
          <a:custGeom>
            <a:avLst/>
            <a:gdLst/>
            <a:ahLst/>
            <a:cxnLst/>
            <a:rect l="l" t="t" r="r" b="b"/>
            <a:pathLst>
              <a:path w="7315200" h="2234461">
                <a:moveTo>
                  <a:pt x="0" y="0"/>
                </a:moveTo>
                <a:lnTo>
                  <a:pt x="7315200" y="0"/>
                </a:lnTo>
                <a:lnTo>
                  <a:pt x="7315200" y="2234462"/>
                </a:lnTo>
                <a:lnTo>
                  <a:pt x="0" y="22344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733286" y="6384556"/>
            <a:ext cx="4821428" cy="3628124"/>
          </a:xfrm>
          <a:custGeom>
            <a:avLst/>
            <a:gdLst/>
            <a:ahLst/>
            <a:cxnLst/>
            <a:rect l="l" t="t" r="r" b="b"/>
            <a:pathLst>
              <a:path w="4821428" h="3628124">
                <a:moveTo>
                  <a:pt x="0" y="0"/>
                </a:moveTo>
                <a:lnTo>
                  <a:pt x="4821428" y="0"/>
                </a:lnTo>
                <a:lnTo>
                  <a:pt x="4821428" y="3628124"/>
                </a:lnTo>
                <a:lnTo>
                  <a:pt x="0" y="36281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401800" y="3651267"/>
            <a:ext cx="3130241" cy="3365851"/>
          </a:xfrm>
          <a:custGeom>
            <a:avLst/>
            <a:gdLst/>
            <a:ahLst/>
            <a:cxnLst/>
            <a:rect l="l" t="t" r="r" b="b"/>
            <a:pathLst>
              <a:path w="3130241" h="3365851">
                <a:moveTo>
                  <a:pt x="0" y="0"/>
                </a:moveTo>
                <a:lnTo>
                  <a:pt x="3130241" y="0"/>
                </a:lnTo>
                <a:lnTo>
                  <a:pt x="3130241" y="3365851"/>
                </a:lnTo>
                <a:lnTo>
                  <a:pt x="0" y="336585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684060" y="7453780"/>
            <a:ext cx="4075811" cy="2282454"/>
          </a:xfrm>
          <a:custGeom>
            <a:avLst/>
            <a:gdLst/>
            <a:ahLst/>
            <a:cxnLst/>
            <a:rect l="l" t="t" r="r" b="b"/>
            <a:pathLst>
              <a:path w="4075811" h="2282454">
                <a:moveTo>
                  <a:pt x="0" y="0"/>
                </a:moveTo>
                <a:lnTo>
                  <a:pt x="4075811" y="0"/>
                </a:lnTo>
                <a:lnTo>
                  <a:pt x="4075811" y="2282454"/>
                </a:lnTo>
                <a:lnTo>
                  <a:pt x="0" y="228245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0" y="-589331"/>
            <a:ext cx="18288000" cy="30511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US" sz="20000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Our Topics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9066" y="4611688"/>
            <a:ext cx="494348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sz="6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1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9066" y="8063195"/>
            <a:ext cx="494348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sz="6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2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92313" y="2465655"/>
            <a:ext cx="332744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sz="6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Autumn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736324" y="2587642"/>
            <a:ext cx="2815352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sz="6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Spring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943588" y="2587642"/>
            <a:ext cx="3556754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sz="6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Summer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296125" y="274283"/>
            <a:ext cx="13695749" cy="9738435"/>
          </a:xfrm>
          <a:custGeom>
            <a:avLst/>
            <a:gdLst/>
            <a:ahLst/>
            <a:cxnLst/>
            <a:rect l="l" t="t" r="r" b="b"/>
            <a:pathLst>
              <a:path w="13695749" h="9738435">
                <a:moveTo>
                  <a:pt x="0" y="0"/>
                </a:moveTo>
                <a:lnTo>
                  <a:pt x="13695750" y="0"/>
                </a:lnTo>
                <a:lnTo>
                  <a:pt x="13695750" y="9738434"/>
                </a:lnTo>
                <a:lnTo>
                  <a:pt x="0" y="97384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Key Events: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1357312"/>
            <a:ext cx="18288000" cy="10965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Delamere Trip - 26th September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Christmas Show:</a:t>
            </a:r>
          </a:p>
          <a:p>
            <a:pPr algn="l">
              <a:lnSpc>
                <a:spcPts val="5341"/>
              </a:lnSpc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      9th December (PM) </a:t>
            </a:r>
          </a:p>
          <a:p>
            <a:pPr algn="l">
              <a:lnSpc>
                <a:spcPts val="5341"/>
              </a:lnSpc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      10th December (AM)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Egyptian visitor - Tuesday 13th January 2026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Australia Assembly - March 20th 2026 (AM)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Castle school trip - date TBC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ctr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Key Events: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1350233"/>
            <a:ext cx="18288000" cy="8936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Sports day - TBC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Y2 SATS - May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153167" lvl="1" indent="-576583" algn="l">
              <a:lnSpc>
                <a:spcPts val="5341"/>
              </a:lnSpc>
              <a:buFont typeface="Arial"/>
              <a:buChar char="•"/>
            </a:pPr>
            <a:r>
              <a:rPr lang="en-US" sz="5341">
                <a:solidFill>
                  <a:srgbClr val="1E1E1E"/>
                </a:solidFill>
                <a:latin typeface="Arial MT Pro"/>
                <a:ea typeface="Arial MT Pro"/>
                <a:cs typeface="Arial MT Pro"/>
                <a:sym typeface="Arial MT Pro"/>
              </a:rPr>
              <a:t>During the Spring term, we will hold a meeting to discuss the procedures and provide more information about our SATS</a:t>
            </a: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l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algn="ctr">
              <a:lnSpc>
                <a:spcPts val="5341"/>
              </a:lnSpc>
            </a:pPr>
            <a:endParaRPr lang="en-US" sz="5341">
              <a:solidFill>
                <a:srgbClr val="1E1E1E"/>
              </a:solidFill>
              <a:latin typeface="Arial MT Pro"/>
              <a:ea typeface="Arial MT Pro"/>
              <a:cs typeface="Arial MT Pro"/>
              <a:sym typeface="Arial MT Pro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1727288"/>
            <a:ext cx="18288000" cy="85597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25356" lvl="1" indent="-512678" algn="ctr">
              <a:lnSpc>
                <a:spcPts val="4749"/>
              </a:lnSpc>
              <a:buFont typeface="Arial"/>
              <a:buChar char="•"/>
            </a:pPr>
            <a:r>
              <a:rPr lang="en-US" sz="4749">
                <a:solidFill>
                  <a:srgbClr val="000000"/>
                </a:solidFill>
                <a:latin typeface="Arial MT Pro"/>
                <a:ea typeface="Arial MT Pro"/>
                <a:cs typeface="Arial MT Pro"/>
                <a:sym typeface="Arial MT Pro"/>
              </a:rPr>
              <a:t>Timestables – x2, x5, x10​</a:t>
            </a:r>
          </a:p>
          <a:p>
            <a:pPr algn="ctr">
              <a:lnSpc>
                <a:spcPts val="4749"/>
              </a:lnSpc>
            </a:pPr>
            <a:endParaRPr lang="en-US" sz="4749">
              <a:solidFill>
                <a:srgbClr val="000000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025356" lvl="1" indent="-512678" algn="ctr">
              <a:lnSpc>
                <a:spcPts val="4749"/>
              </a:lnSpc>
              <a:buFont typeface="Arial"/>
              <a:buChar char="•"/>
            </a:pPr>
            <a:r>
              <a:rPr lang="en-US" sz="4749">
                <a:solidFill>
                  <a:srgbClr val="000000"/>
                </a:solidFill>
                <a:latin typeface="Arial MT Pro"/>
                <a:ea typeface="Arial MT Pro"/>
                <a:cs typeface="Arial MT Pro"/>
                <a:sym typeface="Arial MT Pro"/>
              </a:rPr>
              <a:t>Spellings – Year 2 Spelling Lists and weekly spelling focus</a:t>
            </a:r>
          </a:p>
          <a:p>
            <a:pPr algn="ctr">
              <a:lnSpc>
                <a:spcPts val="4749"/>
              </a:lnSpc>
            </a:pPr>
            <a:r>
              <a:rPr lang="en-US" sz="4749">
                <a:solidFill>
                  <a:srgbClr val="000000"/>
                </a:solidFill>
                <a:latin typeface="Arial MT Pro"/>
                <a:ea typeface="Arial MT Pro"/>
                <a:cs typeface="Arial MT Pro"/>
                <a:sym typeface="Arial MT Pro"/>
              </a:rPr>
              <a:t>​</a:t>
            </a:r>
          </a:p>
          <a:p>
            <a:pPr marL="1025356" lvl="1" indent="-512678" algn="ctr">
              <a:lnSpc>
                <a:spcPts val="4749"/>
              </a:lnSpc>
              <a:buFont typeface="Arial"/>
              <a:buChar char="•"/>
            </a:pPr>
            <a:r>
              <a:rPr lang="en-US" sz="4749">
                <a:solidFill>
                  <a:srgbClr val="000000"/>
                </a:solidFill>
                <a:latin typeface="Arial MT Pro"/>
                <a:ea typeface="Arial MT Pro"/>
                <a:cs typeface="Arial MT Pro"/>
                <a:sym typeface="Arial MT Pro"/>
              </a:rPr>
              <a:t>Reading – Listen to your child read, ask questions about the text, encourage reading different types of texts – comics, information books, newspapers etc.​</a:t>
            </a:r>
          </a:p>
          <a:p>
            <a:pPr algn="ctr">
              <a:lnSpc>
                <a:spcPts val="4749"/>
              </a:lnSpc>
            </a:pPr>
            <a:endParaRPr lang="en-US" sz="4749">
              <a:solidFill>
                <a:srgbClr val="000000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025356" lvl="1" indent="-512678" algn="ctr">
              <a:lnSpc>
                <a:spcPts val="4749"/>
              </a:lnSpc>
              <a:buFont typeface="Arial"/>
              <a:buChar char="•"/>
            </a:pPr>
            <a:r>
              <a:rPr lang="en-US" sz="4749">
                <a:solidFill>
                  <a:srgbClr val="000000"/>
                </a:solidFill>
                <a:latin typeface="Arial MT Pro"/>
                <a:ea typeface="Arial MT Pro"/>
                <a:cs typeface="Arial MT Pro"/>
                <a:sym typeface="Arial MT Pro"/>
              </a:rPr>
              <a:t>Handwriting – encourage your child to form their letters correctly at home and take pride in their presentation of work​</a:t>
            </a:r>
          </a:p>
          <a:p>
            <a:pPr algn="ctr">
              <a:lnSpc>
                <a:spcPts val="4749"/>
              </a:lnSpc>
            </a:pPr>
            <a:endParaRPr lang="en-US" sz="4749">
              <a:solidFill>
                <a:srgbClr val="000000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025356" lvl="1" indent="-512678" algn="ctr">
              <a:lnSpc>
                <a:spcPts val="4749"/>
              </a:lnSpc>
              <a:buFont typeface="Arial"/>
              <a:buChar char="•"/>
            </a:pPr>
            <a:r>
              <a:rPr lang="en-US" sz="4749">
                <a:solidFill>
                  <a:srgbClr val="000000"/>
                </a:solidFill>
                <a:latin typeface="Arial MT Pro"/>
                <a:ea typeface="Arial MT Pro"/>
                <a:cs typeface="Arial MT Pro"/>
                <a:sym typeface="Arial MT Pro"/>
              </a:rPr>
              <a:t>Discuss the term’s topic; look up information, visit the library​</a:t>
            </a:r>
          </a:p>
          <a:p>
            <a:pPr marL="1025356" lvl="1" indent="-512678" algn="ctr">
              <a:lnSpc>
                <a:spcPts val="4749"/>
              </a:lnSpc>
              <a:buFont typeface="Arial"/>
              <a:buChar char="•"/>
            </a:pPr>
            <a:endParaRPr lang="en-US" sz="4749">
              <a:solidFill>
                <a:srgbClr val="000000"/>
              </a:solidFill>
              <a:latin typeface="Arial MT Pro"/>
              <a:ea typeface="Arial MT Pro"/>
              <a:cs typeface="Arial MT Pro"/>
              <a:sym typeface="Arial MT Pro"/>
            </a:endParaRPr>
          </a:p>
          <a:p>
            <a:pPr marL="1025356" lvl="1" indent="-512678" algn="ctr">
              <a:lnSpc>
                <a:spcPts val="4749"/>
              </a:lnSpc>
              <a:buFont typeface="Arial"/>
              <a:buChar char="•"/>
            </a:pPr>
            <a:r>
              <a:rPr lang="en-US" sz="4749">
                <a:solidFill>
                  <a:srgbClr val="000000"/>
                </a:solidFill>
                <a:latin typeface="Arial MT Pro"/>
                <a:ea typeface="Arial MT Pro"/>
                <a:cs typeface="Arial MT Pro"/>
                <a:sym typeface="Arial MT Pro"/>
              </a:rPr>
              <a:t>Using dictionaries, thesauruses, atlases at home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789884" y="496888"/>
            <a:ext cx="8708231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sz="6999" b="1" u="sng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How to help at home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3282950"/>
            <a:ext cx="18288000" cy="1111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99"/>
              </a:lnSpc>
              <a:spcBef>
                <a:spcPct val="0"/>
              </a:spcBef>
            </a:pPr>
            <a:r>
              <a:rPr lang="en-US" sz="3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If you have permission to park on the school car park, please do not park in front of the double gates to the playground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917073" y="1522219"/>
            <a:ext cx="15978069" cy="606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99"/>
              </a:lnSpc>
              <a:spcBef>
                <a:spcPct val="0"/>
              </a:spcBef>
            </a:pPr>
            <a:r>
              <a:rPr lang="en-US" sz="3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Anyone who arrive after 8:55 will be marked as late on the register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99550" y="5299447"/>
            <a:ext cx="17988450" cy="3130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99"/>
              </a:lnSpc>
            </a:pPr>
            <a:r>
              <a:rPr lang="en-US" sz="3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If you need to use the breakfast club, please ensure that you book as we may have to turn you away due to numbers / ratios</a:t>
            </a:r>
          </a:p>
          <a:p>
            <a:pPr algn="ctr">
              <a:lnSpc>
                <a:spcPts val="3999"/>
              </a:lnSpc>
            </a:pPr>
            <a:r>
              <a:rPr lang="en-US" sz="3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The same applies to after school club</a:t>
            </a:r>
          </a:p>
          <a:p>
            <a:pPr algn="ctr">
              <a:lnSpc>
                <a:spcPts val="3999"/>
              </a:lnSpc>
            </a:pPr>
            <a:r>
              <a:rPr lang="en-US" sz="3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You can book this on the Gateway system</a:t>
            </a:r>
          </a:p>
          <a:p>
            <a:pPr algn="ctr">
              <a:lnSpc>
                <a:spcPts val="3999"/>
              </a:lnSpc>
            </a:pPr>
            <a:endParaRPr lang="en-US" sz="3999" b="1">
              <a:solidFill>
                <a:srgbClr val="1E1E1E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algn="ctr">
              <a:lnSpc>
                <a:spcPts val="3999"/>
              </a:lnSpc>
              <a:spcBef>
                <a:spcPct val="0"/>
              </a:spcBef>
            </a:pPr>
            <a:r>
              <a:rPr lang="en-US" sz="3999" b="1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If your child is ill, please let the office know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0" y="0"/>
            <a:ext cx="18288000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 b="1" u="sng">
                <a:solidFill>
                  <a:srgbClr val="1E1E1E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Messages from the Office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1258</Words>
  <Application>Microsoft Office PowerPoint</Application>
  <PresentationFormat>Custom</PresentationFormat>
  <Paragraphs>195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 MT Pro</vt:lpstr>
      <vt:lpstr>Arial MT Pro 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2</dc:title>
  <dc:creator>Rhys Woollam</dc:creator>
  <cp:lastModifiedBy>Rhys Woollam</cp:lastModifiedBy>
  <cp:revision>1</cp:revision>
  <dcterms:created xsi:type="dcterms:W3CDTF">2006-08-16T00:00:00Z</dcterms:created>
  <dcterms:modified xsi:type="dcterms:W3CDTF">2025-09-08T15:33:39Z</dcterms:modified>
  <dc:identifier>DAGQYF3h98E</dc:identifier>
</cp:coreProperties>
</file>