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1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4" r:id="rId9"/>
    <p:sldId id="265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66D03E-5F0A-8EB5-F553-FCAB448B5318}" v="356" dt="2025-09-01T15:09:39.2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972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99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553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539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528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728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079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143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37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86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3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293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5758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634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934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812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83125-A5A4-4B6F-B0F9-4B81C4594856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8FB2BE5-784E-44BF-B922-19BF4D339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13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2" r:id="rId1"/>
    <p:sldLayoutId id="2147484183" r:id="rId2"/>
    <p:sldLayoutId id="2147484184" r:id="rId3"/>
    <p:sldLayoutId id="2147484185" r:id="rId4"/>
    <p:sldLayoutId id="2147484186" r:id="rId5"/>
    <p:sldLayoutId id="2147484187" r:id="rId6"/>
    <p:sldLayoutId id="2147484188" r:id="rId7"/>
    <p:sldLayoutId id="2147484189" r:id="rId8"/>
    <p:sldLayoutId id="2147484190" r:id="rId9"/>
    <p:sldLayoutId id="2147484191" r:id="rId10"/>
    <p:sldLayoutId id="2147484192" r:id="rId11"/>
    <p:sldLayoutId id="2147484193" r:id="rId12"/>
    <p:sldLayoutId id="2147484194" r:id="rId13"/>
    <p:sldLayoutId id="2147484195" r:id="rId14"/>
    <p:sldLayoutId id="2147484196" r:id="rId15"/>
    <p:sldLayoutId id="21474841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9188" y="4509120"/>
            <a:ext cx="6858000" cy="1944216"/>
          </a:xfrm>
        </p:spPr>
        <p:txBody>
          <a:bodyPr>
            <a:noAutofit/>
          </a:bodyPr>
          <a:lstStyle/>
          <a:p>
            <a:pPr algn="ctr"/>
            <a:r>
              <a:rPr lang="en-GB" sz="6600" b="1" dirty="0">
                <a:solidFill>
                  <a:schemeClr val="tx1"/>
                </a:solidFill>
                <a:effectLst/>
                <a:cs typeface="Calibri"/>
              </a:rPr>
              <a:t>WELCOME TO YEAR </a:t>
            </a:r>
            <a:r>
              <a:rPr lang="en-GB" sz="6600" b="1" dirty="0">
                <a:solidFill>
                  <a:schemeClr val="tx1"/>
                </a:solidFill>
                <a:cs typeface="Calibri"/>
              </a:rPr>
              <a:t>THREE</a:t>
            </a:r>
            <a:endParaRPr lang="en-GB" sz="6600" b="1" dirty="0">
              <a:solidFill>
                <a:schemeClr val="tx1"/>
              </a:solidFill>
              <a:effectLst/>
              <a:cs typeface="Calibri" panose="020F0502020204030204" pitchFamily="34" charset="0"/>
            </a:endParaRPr>
          </a:p>
        </p:txBody>
      </p:sp>
      <p:pic>
        <p:nvPicPr>
          <p:cNvPr id="1026" name="Picture 2" descr="F:\74ced1e77cf69efa06e0fd23284c5e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7055"/>
            <a:ext cx="6408712" cy="395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1886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659160"/>
          </a:xfrm>
        </p:spPr>
        <p:txBody>
          <a:bodyPr>
            <a:normAutofit/>
          </a:bodyPr>
          <a:lstStyle/>
          <a:p>
            <a:r>
              <a:rPr lang="en-GB" sz="3200" b="1" u="sng" dirty="0">
                <a:solidFill>
                  <a:schemeClr val="tx1"/>
                </a:solidFill>
                <a:effectLst/>
              </a:rPr>
              <a:t>Meet the staff: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488613"/>
            <a:ext cx="7274769" cy="48207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20000"/>
              </a:lnSpc>
              <a:buClr>
                <a:schemeClr val="accent3"/>
              </a:buClr>
              <a:buNone/>
              <a:defRPr/>
            </a:pPr>
            <a:r>
              <a:rPr lang="en-GB" sz="3200" b="1" dirty="0">
                <a:solidFill>
                  <a:srgbClr val="0070C0"/>
                </a:solidFill>
                <a:latin typeface="+mj-lt"/>
              </a:rPr>
              <a:t>Mrs Craven &amp; Mrs Windsor </a:t>
            </a:r>
            <a:r>
              <a:rPr lang="en-GB" sz="3200" b="1" dirty="0">
                <a:solidFill>
                  <a:schemeClr val="tx1"/>
                </a:solidFill>
                <a:latin typeface="+mj-lt"/>
              </a:rPr>
              <a:t>– Class Teachers</a:t>
            </a:r>
          </a:p>
          <a:p>
            <a:pPr marL="0" indent="0">
              <a:lnSpc>
                <a:spcPct val="120000"/>
              </a:lnSpc>
              <a:buClr>
                <a:schemeClr val="accent3"/>
              </a:buClr>
              <a:buNone/>
              <a:defRPr/>
            </a:pPr>
            <a:endParaRPr lang="en-GB" sz="3200" b="1" dirty="0">
              <a:solidFill>
                <a:schemeClr val="tx1"/>
              </a:solidFill>
              <a:latin typeface="+mj-lt"/>
            </a:endParaRP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3200" b="1" dirty="0">
                <a:solidFill>
                  <a:srgbClr val="FF0000"/>
                </a:solidFill>
                <a:latin typeface="+mj-lt"/>
              </a:rPr>
              <a:t>Miss Bradley, Mrs Gidman and Mrs Hargreaves– </a:t>
            </a:r>
            <a:r>
              <a:rPr lang="en-GB" sz="3200" b="1" dirty="0">
                <a:solidFill>
                  <a:schemeClr val="tx1"/>
                </a:solidFill>
                <a:latin typeface="+mj-lt"/>
              </a:rPr>
              <a:t>Teaching Assistants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endParaRPr lang="en-GB" sz="3200" b="1" dirty="0">
              <a:solidFill>
                <a:schemeClr val="tx1"/>
              </a:solidFill>
              <a:latin typeface="+mj-lt"/>
            </a:endParaRP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3200" b="1" dirty="0">
                <a:solidFill>
                  <a:srgbClr val="00B050"/>
                </a:solidFill>
                <a:latin typeface="+mj-lt"/>
              </a:rPr>
              <a:t>Mr Jones </a:t>
            </a:r>
            <a:r>
              <a:rPr lang="en-GB" sz="3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3200" b="1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GB" sz="3200" b="1" dirty="0">
                <a:solidFill>
                  <a:schemeClr val="tx1"/>
                </a:solidFill>
                <a:latin typeface="+mj-lt"/>
              </a:rPr>
              <a:t>PE coach</a:t>
            </a:r>
          </a:p>
        </p:txBody>
      </p:sp>
    </p:spTree>
    <p:extLst>
      <p:ext uri="{BB962C8B-B14F-4D97-AF65-F5344CB8AC3E}">
        <p14:creationId xmlns:p14="http://schemas.microsoft.com/office/powerpoint/2010/main" val="4003395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999" y="-43796"/>
            <a:ext cx="8229600" cy="803564"/>
          </a:xfrm>
        </p:spPr>
        <p:txBody>
          <a:bodyPr>
            <a:normAutofit fontScale="90000"/>
          </a:bodyPr>
          <a:lstStyle/>
          <a:p>
            <a:br>
              <a:rPr lang="en-GB" b="1" u="sng" dirty="0"/>
            </a:br>
            <a:r>
              <a:rPr lang="en-GB" b="1" u="sng" dirty="0">
                <a:solidFill>
                  <a:schemeClr val="tx1"/>
                </a:solidFill>
              </a:rPr>
              <a:t>Important times of the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745" y="987347"/>
            <a:ext cx="8229600" cy="612000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74320" indent="-274320">
              <a:spcBef>
                <a:spcPct val="20000"/>
              </a:spcBef>
              <a:buClr>
                <a:srgbClr val="0BD0D9"/>
              </a:buClr>
              <a:buSzPct val="95000"/>
              <a:buNone/>
              <a:defRPr/>
            </a:pPr>
            <a:r>
              <a:rPr lang="en-GB" sz="2000" b="1" dirty="0">
                <a:solidFill>
                  <a:srgbClr val="FF0000"/>
                </a:solidFill>
                <a:latin typeface="+mj-lt"/>
              </a:rPr>
              <a:t>8.40</a:t>
            </a:r>
            <a:endParaRPr lang="en-US" dirty="0"/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chemeClr val="tx1"/>
                </a:solidFill>
                <a:latin typeface="+mj-lt"/>
              </a:rPr>
              <a:t>Gate opens</a:t>
            </a:r>
            <a:endParaRPr lang="en-GB">
              <a:solidFill>
                <a:schemeClr val="tx1"/>
              </a:solidFill>
              <a:latin typeface="+mj-lt"/>
            </a:endParaRPr>
          </a:p>
          <a:p>
            <a:pPr marL="274320" indent="-274320">
              <a:spcBef>
                <a:spcPct val="20000"/>
              </a:spcBef>
              <a:buNone/>
              <a:defRPr/>
            </a:pPr>
            <a:endParaRPr lang="en-GB" sz="2000" b="1" dirty="0">
              <a:solidFill>
                <a:srgbClr val="FF0000"/>
              </a:solidFill>
              <a:latin typeface="+mj-lt"/>
            </a:endParaRPr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rgbClr val="FF0000"/>
                </a:solidFill>
                <a:latin typeface="+mj-lt"/>
              </a:rPr>
              <a:t>8.45 				</a:t>
            </a:r>
            <a:endParaRPr lang="en-GB" dirty="0"/>
          </a:p>
          <a:p>
            <a:pPr marL="274320" indent="-274320">
              <a:spcBef>
                <a:spcPct val="20000"/>
              </a:spcBef>
              <a:buClr>
                <a:srgbClr val="0BD0D9"/>
              </a:buClr>
              <a:buSzPct val="95000"/>
              <a:buNone/>
              <a:defRPr/>
            </a:pPr>
            <a:r>
              <a:rPr lang="en-GB" sz="2000" b="1" dirty="0">
                <a:latin typeface="+mj-lt"/>
              </a:rPr>
              <a:t>Door opens</a:t>
            </a:r>
          </a:p>
          <a:p>
            <a:pPr marL="274320" lvl="0" indent="-274320">
              <a:spcBef>
                <a:spcPct val="20000"/>
              </a:spcBef>
              <a:buNone/>
              <a:defRPr/>
            </a:pPr>
            <a:endParaRPr lang="en-GB" sz="2000" b="1" dirty="0">
              <a:solidFill>
                <a:srgbClr val="404040"/>
              </a:solidFill>
              <a:latin typeface="+mj-lt"/>
            </a:endParaRPr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rgbClr val="FF0000"/>
                </a:solidFill>
                <a:latin typeface="Trebuchet MS" panose="020B0603020202020204"/>
              </a:rPr>
              <a:t>8.55</a:t>
            </a:r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rgbClr val="404040"/>
                </a:solidFill>
                <a:latin typeface="Trebuchet MS" panose="020B0603020202020204"/>
              </a:rPr>
              <a:t>Gates &amp; doors close</a:t>
            </a:r>
          </a:p>
          <a:p>
            <a:pPr marL="274320" indent="-274320">
              <a:spcBef>
                <a:spcPct val="20000"/>
              </a:spcBef>
              <a:buNone/>
              <a:defRPr/>
            </a:pPr>
            <a:endParaRPr lang="en-GB" sz="2000" b="1" dirty="0">
              <a:solidFill>
                <a:srgbClr val="404040"/>
              </a:solidFill>
              <a:latin typeface="Trebuchet MS" panose="020B0603020202020204"/>
            </a:endParaRPr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rgbClr val="FF0000"/>
                </a:solidFill>
                <a:latin typeface="Trebuchet MS" panose="020B0603020202020204"/>
              </a:rPr>
              <a:t>10.30</a:t>
            </a:r>
            <a:endParaRPr lang="en-GB" sz="2000" b="1" dirty="0">
              <a:solidFill>
                <a:srgbClr val="404040"/>
              </a:solidFill>
              <a:latin typeface="Trebuchet MS" panose="020B0603020202020204"/>
            </a:endParaRPr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chemeClr val="tx1"/>
                </a:solidFill>
                <a:latin typeface="Trebuchet MS" panose="020B0603020202020204"/>
              </a:rPr>
              <a:t>Morning Break</a:t>
            </a:r>
          </a:p>
          <a:p>
            <a:pPr marL="274320" indent="-274320">
              <a:spcBef>
                <a:spcPct val="20000"/>
              </a:spcBef>
              <a:buClr>
                <a:srgbClr val="0BD0D9"/>
              </a:buClr>
              <a:buSzPct val="95000"/>
              <a:buNone/>
              <a:defRPr/>
            </a:pPr>
            <a:endParaRPr lang="en-GB" sz="2000" b="1" dirty="0">
              <a:solidFill>
                <a:srgbClr val="FF0000"/>
              </a:solidFill>
              <a:latin typeface="Trebuchet MS" panose="020B0603020202020204"/>
            </a:endParaRPr>
          </a:p>
          <a:p>
            <a:pPr marL="274320" indent="-274320">
              <a:spcBef>
                <a:spcPct val="20000"/>
              </a:spcBef>
              <a:buNone/>
              <a:defRPr/>
            </a:pPr>
            <a:r>
              <a:rPr lang="en-GB" sz="2000" b="1" dirty="0">
                <a:solidFill>
                  <a:srgbClr val="FF0000"/>
                </a:solidFill>
                <a:latin typeface="Trebuchet MS" panose="020B0603020202020204"/>
              </a:rPr>
              <a:t>12.15 - 1.00</a:t>
            </a:r>
          </a:p>
          <a:p>
            <a:pPr marL="274320" indent="-274320">
              <a:spcBef>
                <a:spcPct val="20000"/>
              </a:spcBef>
              <a:buNone/>
            </a:pPr>
            <a:r>
              <a:rPr lang="en-GB" sz="2000" b="1" dirty="0">
                <a:solidFill>
                  <a:schemeClr val="tx1"/>
                </a:solidFill>
                <a:latin typeface="Trebuchet MS"/>
                <a:cs typeface="Calibri"/>
              </a:rPr>
              <a:t>Lunchtime – varies across the week</a:t>
            </a:r>
          </a:p>
          <a:p>
            <a:pPr marL="274320" indent="-274320">
              <a:spcBef>
                <a:spcPct val="20000"/>
              </a:spcBef>
              <a:buNone/>
            </a:pPr>
            <a:endParaRPr lang="en-GB" sz="2000" b="1" dirty="0">
              <a:solidFill>
                <a:schemeClr val="tx1"/>
              </a:solidFill>
              <a:latin typeface="Trebuchet MS"/>
              <a:cs typeface="Calibri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FF0000"/>
                </a:solidFill>
              </a:rPr>
              <a:t>3.20</a:t>
            </a:r>
          </a:p>
          <a:p>
            <a:pPr marL="0" indent="0">
              <a:buNone/>
            </a:pPr>
            <a:r>
              <a:rPr lang="en-GB" sz="2000" b="1" dirty="0"/>
              <a:t>Home time/After-school club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60032" y="538978"/>
            <a:ext cx="396044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0BD0D9"/>
              </a:buClr>
              <a:buSzPct val="95000"/>
              <a:buNone/>
              <a:defRPr/>
            </a:pPr>
            <a:endParaRPr lang="en-GB" sz="2400" b="1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78694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978D2-4F92-1F8F-3591-756BB3BFA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chemeClr val="tx1"/>
                </a:solidFill>
              </a:rPr>
              <a:t>Snack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577C8E-1518-1093-D030-1DFE8344A0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599" y="1602133"/>
            <a:ext cx="8180727" cy="408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54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en-GB" b="1" u="sng" dirty="0">
                <a:solidFill>
                  <a:schemeClr val="tx1"/>
                </a:solidFill>
                <a:latin typeface="Trebuchet MS"/>
              </a:rPr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9685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81915" indent="0">
              <a:buNone/>
            </a:pPr>
            <a:r>
              <a:rPr lang="en-GB" sz="2400" b="1" dirty="0">
                <a:solidFill>
                  <a:srgbClr val="00B050"/>
                </a:solidFill>
                <a:latin typeface="Trebuchet MS"/>
              </a:rPr>
              <a:t>Autumn 1 – Stone Age</a:t>
            </a:r>
            <a:endParaRPr lang="en-US" dirty="0"/>
          </a:p>
          <a:p>
            <a:pPr marL="81915" indent="0">
              <a:buNone/>
            </a:pPr>
            <a:r>
              <a:rPr lang="en-GB" sz="2400" b="1" dirty="0">
                <a:solidFill>
                  <a:srgbClr val="00B050"/>
                </a:solidFill>
                <a:latin typeface="Trebuchet MS"/>
              </a:rPr>
              <a:t>Autumn 2 – Cities and counties of the UK</a:t>
            </a:r>
          </a:p>
          <a:p>
            <a:pPr marL="81915" indent="0">
              <a:buNone/>
            </a:pPr>
            <a:endParaRPr lang="en-GB" sz="2400" b="1" dirty="0">
              <a:solidFill>
                <a:srgbClr val="00B050"/>
              </a:solidFill>
              <a:latin typeface="Trebuchet MS"/>
            </a:endParaRPr>
          </a:p>
          <a:p>
            <a:pPr marL="81915" indent="0">
              <a:buNone/>
            </a:pPr>
            <a:r>
              <a:rPr lang="en-GB" sz="2400" b="1" dirty="0">
                <a:solidFill>
                  <a:srgbClr val="0070C0"/>
                </a:solidFill>
                <a:latin typeface="Trebuchet MS"/>
              </a:rPr>
              <a:t>Spring 1 – Bronze Age/Iron Age</a:t>
            </a:r>
          </a:p>
          <a:p>
            <a:pPr marL="81915" indent="0">
              <a:buNone/>
            </a:pPr>
            <a:r>
              <a:rPr lang="en-GB" sz="2400" b="1" dirty="0">
                <a:solidFill>
                  <a:srgbClr val="0070C0"/>
                </a:solidFill>
                <a:latin typeface="Trebuchet MS"/>
              </a:rPr>
              <a:t>Spring 2 – Europe – France and Spain</a:t>
            </a:r>
          </a:p>
          <a:p>
            <a:pPr marL="81915" indent="0">
              <a:buNone/>
            </a:pPr>
            <a:endParaRPr lang="en-GB" sz="2400" b="1" dirty="0">
              <a:solidFill>
                <a:srgbClr val="000000"/>
              </a:solidFill>
              <a:latin typeface="Trebuchet MS"/>
            </a:endParaRPr>
          </a:p>
          <a:p>
            <a:pPr marL="81915" indent="0">
              <a:buNone/>
            </a:pPr>
            <a:r>
              <a:rPr lang="en-GB" sz="2400" b="1" dirty="0">
                <a:solidFill>
                  <a:srgbClr val="FF0000"/>
                </a:solidFill>
                <a:latin typeface="Trebuchet MS"/>
              </a:rPr>
              <a:t>Summer 1 – The Ancient Greeks</a:t>
            </a:r>
          </a:p>
          <a:p>
            <a:pPr marL="81915" indent="0">
              <a:buNone/>
            </a:pPr>
            <a:r>
              <a:rPr lang="en-GB" sz="2400" b="1" dirty="0">
                <a:solidFill>
                  <a:srgbClr val="FF0000"/>
                </a:solidFill>
                <a:latin typeface="Trebuchet MS"/>
              </a:rPr>
              <a:t>Summer 2 – </a:t>
            </a:r>
            <a:r>
              <a:rPr lang="en-GB" sz="2400" b="1" dirty="0" err="1">
                <a:solidFill>
                  <a:srgbClr val="FF0000"/>
                </a:solidFill>
                <a:latin typeface="Trebuchet MS"/>
              </a:rPr>
              <a:t>Willaston</a:t>
            </a:r>
            <a:r>
              <a:rPr lang="en-GB" sz="2400" b="1" dirty="0">
                <a:solidFill>
                  <a:srgbClr val="FF0000"/>
                </a:solidFill>
                <a:latin typeface="Trebuchet MS"/>
              </a:rPr>
              <a:t> and Nantwich</a:t>
            </a:r>
          </a:p>
        </p:txBody>
      </p:sp>
    </p:spTree>
    <p:extLst>
      <p:ext uri="{BB962C8B-B14F-4D97-AF65-F5344CB8AC3E}">
        <p14:creationId xmlns:p14="http://schemas.microsoft.com/office/powerpoint/2010/main" val="3511954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1047" y="-82980"/>
            <a:ext cx="7406640" cy="764846"/>
          </a:xfrm>
        </p:spPr>
        <p:txBody>
          <a:bodyPr>
            <a:noAutofit/>
          </a:bodyPr>
          <a:lstStyle/>
          <a:p>
            <a:pPr algn="l"/>
            <a:r>
              <a:rPr lang="en-GB" sz="3200" b="1" u="sng" dirty="0">
                <a:solidFill>
                  <a:schemeClr val="tx1"/>
                </a:solidFill>
                <a:latin typeface="Trebuchet MS"/>
              </a:rPr>
              <a:t>Reading</a:t>
            </a:r>
            <a:endParaRPr lang="en-US" sz="320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980728"/>
            <a:ext cx="6984776" cy="5472608"/>
          </a:xfrm>
        </p:spPr>
        <p:txBody>
          <a:bodyPr>
            <a:noAutofit/>
          </a:bodyPr>
          <a:lstStyle/>
          <a:p>
            <a:pPr marL="370205" indent="-342900" algn="l"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chemeClr val="tx1"/>
                </a:solidFill>
                <a:latin typeface="Trebuchet MS"/>
              </a:rPr>
              <a:t>Children should read at least 3 times a week at home – please record in the Reading Record</a:t>
            </a:r>
            <a:endParaRPr lang="en-US" dirty="0">
              <a:solidFill>
                <a:schemeClr val="tx1"/>
              </a:solidFill>
            </a:endParaRPr>
          </a:p>
          <a:p>
            <a:pPr marL="370205" indent="-342900" algn="l">
              <a:buFont typeface="Arial" panose="020B0604020202020204" pitchFamily="34" charset="0"/>
              <a:buChar char="•"/>
            </a:pPr>
            <a:endParaRPr lang="en-GB" sz="2200" b="1" dirty="0">
              <a:solidFill>
                <a:srgbClr val="0070C0"/>
              </a:solidFill>
              <a:latin typeface="Trebuchet MS"/>
            </a:endParaRPr>
          </a:p>
          <a:p>
            <a:pPr marL="370205" indent="-342900" algn="l">
              <a:buClr>
                <a:srgbClr val="EB3D9F"/>
              </a:buClr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rgbClr val="0070C0"/>
                </a:solidFill>
                <a:latin typeface="Trebuchet MS"/>
              </a:rPr>
              <a:t>Children will be heard reading by us during our phonics sessions</a:t>
            </a:r>
            <a:endParaRPr lang="en-GB"/>
          </a:p>
          <a:p>
            <a:pPr marL="370205" indent="-342900" algn="l">
              <a:buClr>
                <a:srgbClr val="EB3D9F"/>
              </a:buClr>
              <a:buFont typeface="Arial" panose="020B0604020202020204" pitchFamily="34" charset="0"/>
              <a:buChar char="•"/>
            </a:pPr>
            <a:endParaRPr lang="en-GB" sz="2200" b="1" dirty="0">
              <a:solidFill>
                <a:srgbClr val="0070C0"/>
              </a:solidFill>
              <a:latin typeface="Trebuchet MS"/>
            </a:endParaRPr>
          </a:p>
          <a:p>
            <a:pPr marL="370205" indent="-342900" algn="l"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rgbClr val="00B050"/>
                </a:solidFill>
                <a:latin typeface="Trebuchet MS"/>
              </a:rPr>
              <a:t>As a school we are happy for children to read their own books in addition to school books.</a:t>
            </a:r>
          </a:p>
          <a:p>
            <a:pPr marL="370205" indent="-342900" algn="l">
              <a:buClr>
                <a:srgbClr val="EB3D9F"/>
              </a:buClr>
              <a:buFont typeface="Arial" panose="020B0604020202020204" pitchFamily="34" charset="0"/>
              <a:buChar char="•"/>
            </a:pPr>
            <a:endParaRPr lang="en-GB" sz="2400" b="1" dirty="0">
              <a:solidFill>
                <a:schemeClr val="tx1"/>
              </a:solidFill>
              <a:latin typeface="Trebuchet MS"/>
            </a:endParaRPr>
          </a:p>
          <a:p>
            <a:pPr marL="370205" indent="-342900" algn="l">
              <a:buClr>
                <a:srgbClr val="EB3D9F"/>
              </a:buClr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Trebuchet MS"/>
              </a:rPr>
              <a:t>Book List for Year Three.</a:t>
            </a:r>
            <a:endParaRPr lang="en-GB" dirty="0">
              <a:solidFill>
                <a:schemeClr val="tx1"/>
              </a:solidFill>
            </a:endParaRPr>
          </a:p>
          <a:p>
            <a:pPr marL="370205" indent="-342900" algn="l">
              <a:buClr>
                <a:srgbClr val="EB3D9F"/>
              </a:buClr>
              <a:buFont typeface="Arial" panose="020B0604020202020204" pitchFamily="34" charset="0"/>
              <a:buChar char="•"/>
            </a:pPr>
            <a:endParaRPr lang="en-GB" sz="2400" b="1" dirty="0">
              <a:solidFill>
                <a:schemeClr val="tx1"/>
              </a:solidFill>
              <a:latin typeface="Trebuchet MS"/>
            </a:endParaRPr>
          </a:p>
          <a:p>
            <a:pPr marL="370205" indent="-342900" algn="l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FF0000"/>
                </a:solidFill>
                <a:latin typeface="Trebuchet MS"/>
              </a:rPr>
              <a:t>Reading for Pleasure Comics</a:t>
            </a:r>
          </a:p>
          <a:p>
            <a:pPr marL="370205" indent="-342900">
              <a:buFont typeface="Arial" panose="020B0604020202020204" pitchFamily="34" charset="0"/>
              <a:buChar char="•"/>
            </a:pPr>
            <a:endParaRPr lang="en-GB" sz="2200" b="1" dirty="0">
              <a:solidFill>
                <a:schemeClr val="tx1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973538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406640" cy="764846"/>
          </a:xfrm>
        </p:spPr>
        <p:txBody>
          <a:bodyPr>
            <a:noAutofit/>
          </a:bodyPr>
          <a:lstStyle/>
          <a:p>
            <a:pPr algn="l"/>
            <a:r>
              <a:rPr lang="en-GB" sz="3600" b="1" u="sng" dirty="0">
                <a:solidFill>
                  <a:schemeClr val="tx1"/>
                </a:solidFill>
                <a:effectLst/>
                <a:latin typeface="Trebuchet MS"/>
              </a:rPr>
              <a:t>Homework</a:t>
            </a:r>
            <a:endParaRPr lang="en-US" u="sng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356257"/>
            <a:ext cx="8352928" cy="6021288"/>
          </a:xfrm>
        </p:spPr>
        <p:txBody>
          <a:bodyPr>
            <a:noAutofit/>
          </a:bodyPr>
          <a:lstStyle/>
          <a:p>
            <a:pPr marL="27305" algn="l"/>
            <a:r>
              <a:rPr lang="en-GB" sz="2400" b="1" dirty="0">
                <a:solidFill>
                  <a:srgbClr val="0070C0"/>
                </a:solidFill>
                <a:latin typeface="Trebuchet MS"/>
              </a:rPr>
              <a:t>As well as reading at least 3 times a week, the children will receive a homework task via Seesaw on Fridays, to be completed by the following Friday, this will be an alternate Maths/English task</a:t>
            </a:r>
            <a:endParaRPr lang="en-US" sz="2400" dirty="0">
              <a:solidFill>
                <a:srgbClr val="0070C0"/>
              </a:solidFill>
            </a:endParaRPr>
          </a:p>
          <a:p>
            <a:pPr algn="l"/>
            <a:endParaRPr lang="en-GB" sz="2400" b="1" dirty="0">
              <a:solidFill>
                <a:srgbClr val="0070C0"/>
              </a:solidFill>
              <a:latin typeface="Trebuchet MS"/>
            </a:endParaRPr>
          </a:p>
          <a:p>
            <a:pPr algn="l"/>
            <a:r>
              <a:rPr lang="en-GB" sz="2400" b="1" dirty="0">
                <a:solidFill>
                  <a:srgbClr val="FF0000"/>
                </a:solidFill>
                <a:latin typeface="Trebuchet MS"/>
              </a:rPr>
              <a:t>We also ask that times tables facts for x2, x3, x5, 10 are practised as often as possible. </a:t>
            </a:r>
            <a:endParaRPr lang="en-GB">
              <a:solidFill>
                <a:srgbClr val="7F7F7F"/>
              </a:solidFill>
              <a:latin typeface="Trebuchet MS"/>
            </a:endParaRPr>
          </a:p>
          <a:p>
            <a:pPr algn="l"/>
            <a:r>
              <a:rPr lang="en-GB" sz="2400" b="1" dirty="0" err="1">
                <a:solidFill>
                  <a:srgbClr val="FF0000"/>
                </a:solidFill>
                <a:latin typeface="Trebuchet MS"/>
              </a:rPr>
              <a:t>Sumdog</a:t>
            </a:r>
            <a:r>
              <a:rPr lang="en-GB" sz="2400" b="1" dirty="0">
                <a:solidFill>
                  <a:srgbClr val="FF0000"/>
                </a:solidFill>
                <a:latin typeface="Trebuchet MS"/>
              </a:rPr>
              <a:t> is an interactive online learning platform to be used at home and in school. </a:t>
            </a:r>
            <a:endParaRPr lang="en-GB" dirty="0">
              <a:solidFill>
                <a:srgbClr val="7F7F7F"/>
              </a:solidFill>
              <a:latin typeface="Trebuchet MS"/>
            </a:endParaRPr>
          </a:p>
          <a:p>
            <a:pPr algn="l"/>
            <a:r>
              <a:rPr lang="en-GB" sz="2400" b="1" dirty="0">
                <a:solidFill>
                  <a:srgbClr val="FF0000"/>
                </a:solidFill>
                <a:latin typeface="Trebuchet MS"/>
              </a:rPr>
              <a:t>BBC </a:t>
            </a:r>
            <a:r>
              <a:rPr lang="en-GB" sz="2400" b="1" dirty="0" err="1">
                <a:solidFill>
                  <a:srgbClr val="FF0000"/>
                </a:solidFill>
                <a:latin typeface="Trebuchet MS"/>
              </a:rPr>
              <a:t>Supermovers</a:t>
            </a:r>
            <a:r>
              <a:rPr lang="en-GB" sz="2400" b="1" dirty="0">
                <a:solidFill>
                  <a:srgbClr val="FF0000"/>
                </a:solidFill>
                <a:latin typeface="Trebuchet MS"/>
              </a:rPr>
              <a:t> is a great resource to help children learn their times tables whilst keeping active!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762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927" y="473364"/>
            <a:ext cx="8229600" cy="1052736"/>
          </a:xfrm>
        </p:spPr>
        <p:txBody>
          <a:bodyPr/>
          <a:lstStyle/>
          <a:p>
            <a:r>
              <a:rPr lang="en-GB" b="1" u="sng" dirty="0">
                <a:solidFill>
                  <a:schemeClr val="tx1"/>
                </a:solidFill>
                <a:effectLst/>
                <a:latin typeface="Trebuchet MS"/>
              </a:rPr>
              <a:t>P.E.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655" y="1211637"/>
            <a:ext cx="7499176" cy="5400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  <a:latin typeface="Trebuchet MS"/>
              </a:rPr>
              <a:t>Tuesday morning – Led by Mr Jones/Mrs Craven</a:t>
            </a:r>
            <a:endParaRPr lang="en-GB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  <a:latin typeface="Trebuchet MS"/>
              </a:rPr>
              <a:t>Friday afternoon – Led by Mrs Windsor</a:t>
            </a:r>
            <a:endParaRPr lang="en-GB" sz="2800" b="1" dirty="0">
              <a:solidFill>
                <a:schemeClr val="tx1"/>
              </a:solidFill>
              <a:latin typeface="Trebuchet MS"/>
            </a:endParaRPr>
          </a:p>
          <a:p>
            <a:pPr marL="81915" indent="0">
              <a:buNone/>
            </a:pPr>
            <a:r>
              <a:rPr lang="en-GB" sz="2200" b="1" dirty="0">
                <a:solidFill>
                  <a:schemeClr val="tx1"/>
                </a:solidFill>
                <a:latin typeface="Trebuchet MS"/>
              </a:rPr>
              <a:t>Children will come to school on the above days in their PE kit/for the whole day.</a:t>
            </a:r>
          </a:p>
          <a:p>
            <a:pPr marL="81915" indent="0">
              <a:buNone/>
            </a:pPr>
            <a:endParaRPr lang="en-GB" sz="2200" b="1" dirty="0">
              <a:solidFill>
                <a:schemeClr val="tx1"/>
              </a:solidFill>
              <a:latin typeface="Trebuchet MS"/>
            </a:endParaRPr>
          </a:p>
          <a:p>
            <a:pPr marL="0" indent="0">
              <a:buNone/>
            </a:pPr>
            <a:r>
              <a:rPr lang="en-GB" sz="2200" b="1" dirty="0">
                <a:solidFill>
                  <a:srgbClr val="00B050"/>
                </a:solidFill>
                <a:latin typeface="Trebuchet MS"/>
              </a:rPr>
              <a:t>PE days may change or added during the year but we will let you know if this happens</a:t>
            </a:r>
          </a:p>
          <a:p>
            <a:pPr marL="0" indent="0">
              <a:buNone/>
            </a:pPr>
            <a:endParaRPr lang="en-GB" sz="2200" b="1" dirty="0">
              <a:solidFill>
                <a:srgbClr val="00B050"/>
              </a:solidFill>
              <a:latin typeface="Trebuchet MS"/>
            </a:endParaRPr>
          </a:p>
          <a:p>
            <a:pPr marL="0" indent="0">
              <a:buNone/>
            </a:pPr>
            <a:r>
              <a:rPr lang="en-GB" sz="2200" b="1" dirty="0">
                <a:solidFill>
                  <a:schemeClr val="accent1">
                    <a:lumMod val="75000"/>
                  </a:schemeClr>
                </a:solidFill>
                <a:latin typeface="Trebuchet MS"/>
              </a:rPr>
              <a:t>Please ensure your child has their hair tied back or a bobble with them on these days and earrings are removed.</a:t>
            </a:r>
          </a:p>
          <a:p>
            <a:pPr marL="0" indent="0" algn="ctr">
              <a:buNone/>
            </a:pPr>
            <a:endParaRPr lang="en-GB" sz="2600" dirty="0">
              <a:solidFill>
                <a:srgbClr val="00B050"/>
              </a:solidFill>
              <a:latin typeface="Trebuchet MS"/>
            </a:endParaRPr>
          </a:p>
          <a:p>
            <a:pPr algn="ctr"/>
            <a:endParaRPr lang="en-GB" dirty="0">
              <a:solidFill>
                <a:srgbClr val="0070C0"/>
              </a:solidFill>
            </a:endParaRPr>
          </a:p>
          <a:p>
            <a:pPr marL="81915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81915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3790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chemeClr val="tx1"/>
                </a:solidFill>
                <a:effectLst/>
                <a:latin typeface="Trebuchet MS"/>
              </a:rP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7560840" cy="5065561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Trebuchet MS"/>
              </a:rPr>
              <a:t>Please contact us via the school office – the office staff will pass on any messages; we will get back to you as soon as possible by telephone or email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2800" b="1" dirty="0">
                <a:solidFill>
                  <a:srgbClr val="0070C0"/>
                </a:solidFill>
                <a:latin typeface="Trebuchet MS"/>
              </a:rPr>
              <a:t>Medicines (prescribed) to be handed to office staff with a completed medication form </a:t>
            </a:r>
            <a:endParaRPr lang="en-GB" sz="2800" b="1">
              <a:solidFill>
                <a:schemeClr val="tx1"/>
              </a:solidFill>
              <a:latin typeface="Trebuchet MS"/>
            </a:endParaRPr>
          </a:p>
          <a:p>
            <a:pPr marL="0" indent="0">
              <a:buNone/>
              <a:defRPr/>
            </a:pPr>
            <a:r>
              <a:rPr lang="en-GB" sz="2800" b="1" dirty="0">
                <a:solidFill>
                  <a:schemeClr val="accent2"/>
                </a:solidFill>
                <a:latin typeface="Trebuchet MS"/>
              </a:rPr>
              <a:t>Lip balm and throat sweets to be kept on the desk of the teacher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2800" b="1" dirty="0">
                <a:solidFill>
                  <a:srgbClr val="00B050"/>
                </a:solidFill>
                <a:latin typeface="Trebuchet MS"/>
              </a:rPr>
              <a:t>Please can you ensure your contact details are up to date to allow us to contact you easily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2800" b="1" dirty="0">
                <a:solidFill>
                  <a:srgbClr val="FF0000"/>
                </a:solidFill>
                <a:latin typeface="Trebuchet MS"/>
              </a:rPr>
              <a:t>Check the Class Page on the Website to see </a:t>
            </a:r>
            <a:r>
              <a:rPr lang="en-GB" sz="2800" b="1">
                <a:solidFill>
                  <a:srgbClr val="FF0000"/>
                </a:solidFill>
                <a:latin typeface="Trebuchet MS"/>
              </a:rPr>
              <a:t>what Year 3 have been doing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Trebuchet MS"/>
              </a:rPr>
              <a:t>Any additional messages may be given out on Seesaw or with a note home.</a:t>
            </a:r>
            <a:endParaRPr lang="en-GB" sz="2800" b="1">
              <a:solidFill>
                <a:schemeClr val="tx1"/>
              </a:solidFill>
              <a:latin typeface="Trebuchet MS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2924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0279" y="369423"/>
            <a:ext cx="8208912" cy="764846"/>
          </a:xfrm>
        </p:spPr>
        <p:txBody>
          <a:bodyPr>
            <a:noAutofit/>
          </a:bodyPr>
          <a:lstStyle/>
          <a:p>
            <a:pPr algn="l"/>
            <a:r>
              <a:rPr lang="en-GB" sz="3200" b="1" u="sng" dirty="0">
                <a:solidFill>
                  <a:schemeClr val="tx1"/>
                </a:solidFill>
                <a:effectLst/>
                <a:latin typeface="Trebuchet MS"/>
              </a:rPr>
              <a:t>Visits/Special Events</a:t>
            </a:r>
            <a:endParaRPr lang="en-US" u="sng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3228" y="1029041"/>
            <a:ext cx="7406640" cy="5112568"/>
          </a:xfrm>
        </p:spPr>
        <p:txBody>
          <a:bodyPr>
            <a:normAutofit fontScale="92500" lnSpcReduction="10000"/>
          </a:bodyPr>
          <a:lstStyle/>
          <a:p>
            <a:r>
              <a:rPr lang="en-GB" b="1" i="1" dirty="0">
                <a:solidFill>
                  <a:schemeClr val="tx1"/>
                </a:solidFill>
                <a:latin typeface="Trebuchet MS"/>
              </a:rPr>
              <a:t>:</a:t>
            </a:r>
          </a:p>
          <a:p>
            <a:pPr algn="l"/>
            <a:r>
              <a:rPr lang="en-GB" sz="2600" b="1" dirty="0">
                <a:solidFill>
                  <a:schemeClr val="tx1"/>
                </a:solidFill>
                <a:latin typeface="Trebuchet MS"/>
              </a:rPr>
              <a:t>Day visits/special visitors/workshops to be arranged throughout the year:</a:t>
            </a:r>
          </a:p>
          <a:p>
            <a:pPr algn="l"/>
            <a:endParaRPr lang="en-GB" sz="2600" b="1" dirty="0">
              <a:solidFill>
                <a:schemeClr val="tx1"/>
              </a:solidFill>
              <a:latin typeface="Trebuchet MS"/>
            </a:endParaRPr>
          </a:p>
          <a:p>
            <a:pPr algn="l"/>
            <a:r>
              <a:rPr lang="en-GB" sz="2600" b="1" dirty="0">
                <a:solidFill>
                  <a:srgbClr val="FF0000"/>
                </a:solidFill>
                <a:latin typeface="Trebuchet MS"/>
              </a:rPr>
              <a:t>Visit to Liverpool in Autumn 2</a:t>
            </a:r>
          </a:p>
          <a:p>
            <a:pPr algn="l"/>
            <a:endParaRPr lang="en-GB" sz="2600" b="1" dirty="0">
              <a:solidFill>
                <a:srgbClr val="FF0000"/>
              </a:solidFill>
              <a:latin typeface="Trebuchet MS"/>
            </a:endParaRPr>
          </a:p>
          <a:p>
            <a:pPr algn="l"/>
            <a:r>
              <a:rPr lang="en-GB" sz="2600" b="1" dirty="0">
                <a:solidFill>
                  <a:srgbClr val="00B050"/>
                </a:solidFill>
                <a:latin typeface="Trebuchet MS"/>
              </a:rPr>
              <a:t>Parent drop-in lesson TBC</a:t>
            </a:r>
            <a:endParaRPr lang="en-GB" sz="2600" b="1" dirty="0">
              <a:solidFill>
                <a:srgbClr val="FF0000"/>
              </a:solidFill>
              <a:latin typeface="Trebuchet MS"/>
            </a:endParaRPr>
          </a:p>
          <a:p>
            <a:pPr algn="l"/>
            <a:endParaRPr lang="en-GB" sz="2600" b="1" dirty="0">
              <a:solidFill>
                <a:srgbClr val="FF0000"/>
              </a:solidFill>
              <a:latin typeface="Trebuchet MS"/>
            </a:endParaRPr>
          </a:p>
          <a:p>
            <a:pPr algn="l"/>
            <a:r>
              <a:rPr lang="en-GB" sz="2600" b="1" dirty="0">
                <a:solidFill>
                  <a:srgbClr val="0070C0"/>
                </a:solidFill>
                <a:latin typeface="Trebuchet MS"/>
              </a:rPr>
              <a:t>Christmas Church Service – Friday 12th December</a:t>
            </a:r>
          </a:p>
          <a:p>
            <a:pPr algn="l"/>
            <a:endParaRPr lang="en-GB" sz="2600" b="1" dirty="0">
              <a:solidFill>
                <a:srgbClr val="0070C0"/>
              </a:solidFill>
              <a:latin typeface="Trebuchet MS"/>
            </a:endParaRPr>
          </a:p>
          <a:p>
            <a:pPr algn="l"/>
            <a:r>
              <a:rPr lang="en-GB" sz="2600" b="1" dirty="0">
                <a:solidFill>
                  <a:schemeClr val="accent2"/>
                </a:solidFill>
                <a:latin typeface="Trebuchet MS"/>
              </a:rPr>
              <a:t>Visit to Ironworks – Spring Term</a:t>
            </a:r>
          </a:p>
          <a:p>
            <a:pPr algn="l"/>
            <a:endParaRPr lang="en-GB" sz="2600" b="1" dirty="0">
              <a:solidFill>
                <a:schemeClr val="accent2"/>
              </a:solidFill>
              <a:latin typeface="Trebuchet MS"/>
            </a:endParaRPr>
          </a:p>
          <a:p>
            <a:pPr algn="l"/>
            <a:endParaRPr lang="en-GB" sz="2600" b="1" dirty="0">
              <a:solidFill>
                <a:schemeClr val="accent2"/>
              </a:solidFill>
              <a:latin typeface="Trebuchet MS"/>
            </a:endParaRPr>
          </a:p>
          <a:p>
            <a:endParaRPr lang="en-GB" sz="2600" b="1" dirty="0">
              <a:solidFill>
                <a:srgbClr val="0070C0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71869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-2308"/>
            <a:ext cx="7772400" cy="1091207"/>
          </a:xfrm>
        </p:spPr>
        <p:txBody>
          <a:bodyPr>
            <a:normAutofit/>
          </a:bodyPr>
          <a:lstStyle/>
          <a:p>
            <a:pPr algn="l"/>
            <a:r>
              <a:rPr lang="en-GB" sz="3200" b="1" u="sng" dirty="0">
                <a:solidFill>
                  <a:schemeClr val="tx1"/>
                </a:solidFill>
                <a:effectLst/>
                <a:latin typeface="Trebuchet MS"/>
              </a:rPr>
              <a:t>What you can help with at home…</a:t>
            </a:r>
            <a:endParaRPr lang="en-US" u="sng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56792"/>
            <a:ext cx="6768752" cy="496855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7305" algn="l"/>
            <a:r>
              <a:rPr lang="en-GB" sz="2000" b="1" dirty="0">
                <a:solidFill>
                  <a:srgbClr val="0070C0"/>
                </a:solidFill>
                <a:latin typeface="Trebuchet MS"/>
              </a:rPr>
              <a:t>Times tables – x2, x3, x5, x10, x 3, x4, x8</a:t>
            </a:r>
            <a:endParaRPr lang="en-US" sz="2000" dirty="0"/>
          </a:p>
          <a:p>
            <a:pPr marL="27305" algn="l"/>
            <a:r>
              <a:rPr lang="en-GB" sz="2000" b="1" dirty="0">
                <a:solidFill>
                  <a:srgbClr val="00B050"/>
                </a:solidFill>
                <a:latin typeface="Trebuchet MS"/>
              </a:rPr>
              <a:t>Spellings – Year 2 Spelling Lists and weekly spelling focus</a:t>
            </a:r>
          </a:p>
          <a:p>
            <a:pPr marL="27305" algn="l"/>
            <a:r>
              <a:rPr lang="en-GB" sz="2000" b="1" dirty="0">
                <a:solidFill>
                  <a:srgbClr val="FF0000"/>
                </a:solidFill>
                <a:latin typeface="Trebuchet MS"/>
              </a:rPr>
              <a:t>Reading – Hearing your child read, asking questions about the text, encouraging reading different types of texts – comics, information books, newspapers etc.</a:t>
            </a:r>
          </a:p>
          <a:p>
            <a:pPr marL="27305" algn="l"/>
            <a:r>
              <a:rPr lang="en-GB" sz="2000" b="1" dirty="0">
                <a:solidFill>
                  <a:srgbClr val="0070C0"/>
                </a:solidFill>
                <a:latin typeface="Trebuchet MS"/>
              </a:rPr>
              <a:t>Handwriting – encourage your child to form their letters correctly at home and take pride in their presentation of work</a:t>
            </a:r>
          </a:p>
          <a:p>
            <a:pPr marL="27305" algn="l"/>
            <a:r>
              <a:rPr lang="en-GB" sz="2000" b="1" dirty="0">
                <a:solidFill>
                  <a:srgbClr val="00B050"/>
                </a:solidFill>
                <a:latin typeface="Trebuchet MS"/>
              </a:rPr>
              <a:t>Discuss the term’s topic; look up information, visit the library</a:t>
            </a:r>
          </a:p>
          <a:p>
            <a:pPr marL="27305" algn="l"/>
            <a:r>
              <a:rPr lang="en-GB" sz="2000" b="1" dirty="0">
                <a:solidFill>
                  <a:schemeClr val="tx1"/>
                </a:solidFill>
                <a:latin typeface="Trebuchet MS"/>
              </a:rPr>
              <a:t>Using dictionaries, thesauruses, atlases at home</a:t>
            </a:r>
          </a:p>
        </p:txBody>
      </p:sp>
    </p:spTree>
    <p:extLst>
      <p:ext uri="{BB962C8B-B14F-4D97-AF65-F5344CB8AC3E}">
        <p14:creationId xmlns:p14="http://schemas.microsoft.com/office/powerpoint/2010/main" val="285548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6024" y="4653136"/>
            <a:ext cx="7772400" cy="1159769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>
                <a:solidFill>
                  <a:srgbClr val="FF0000"/>
                </a:solidFill>
                <a:latin typeface="Trebuchet MS"/>
              </a:rPr>
              <a:t>Any Questions...</a:t>
            </a:r>
            <a:br>
              <a:rPr lang="en-GB" b="1" dirty="0">
                <a:solidFill>
                  <a:srgbClr val="FF0000"/>
                </a:solidFill>
                <a:latin typeface="Trebuchet MS"/>
              </a:rPr>
            </a:br>
            <a:r>
              <a:rPr lang="en-GB" b="1" dirty="0">
                <a:solidFill>
                  <a:srgbClr val="FF0000"/>
                </a:solidFill>
                <a:latin typeface="Trebuchet MS"/>
              </a:rPr>
              <a:t>Thank you for coming!</a:t>
            </a:r>
            <a:br>
              <a:rPr lang="en-GB" b="1" dirty="0">
                <a:solidFill>
                  <a:srgbClr val="FF0000"/>
                </a:solidFill>
                <a:latin typeface="Trebuchet MS"/>
              </a:rPr>
            </a:br>
            <a:r>
              <a:rPr lang="en-GB" sz="3600" b="1" dirty="0">
                <a:solidFill>
                  <a:srgbClr val="FF0000"/>
                </a:solidFill>
              </a:rPr>
              <a:t>Word and book lists.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4684" y="1844824"/>
            <a:ext cx="7406640" cy="4603272"/>
          </a:xfrm>
        </p:spPr>
        <p:txBody>
          <a:bodyPr>
            <a:normAutofit/>
          </a:bodyPr>
          <a:lstStyle/>
          <a:p>
            <a:pPr marL="484632" indent="-45720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FF0000"/>
              </a:solidFill>
            </a:endParaRPr>
          </a:p>
          <a:p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jwright\AppData\Local\Microsoft\Windows\Temporary Internet Files\Content.IE5\H7RNZWAY\questions[1]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756084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54024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438</TotalTime>
  <Words>619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WELCOME TO YEAR THREE</vt:lpstr>
      <vt:lpstr>Meet the staff:</vt:lpstr>
      <vt:lpstr> Important times of the Day</vt:lpstr>
      <vt:lpstr>Snack</vt:lpstr>
      <vt:lpstr>Topics</vt:lpstr>
      <vt:lpstr>Reading</vt:lpstr>
      <vt:lpstr>Homework</vt:lpstr>
      <vt:lpstr>P.E.</vt:lpstr>
      <vt:lpstr>Communication</vt:lpstr>
      <vt:lpstr>Visits/Special Events</vt:lpstr>
      <vt:lpstr>What you can help with at home…</vt:lpstr>
      <vt:lpstr>Any Questions... Thank you for coming! Word and book lists.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Joanna Wright</dc:creator>
  <cp:lastModifiedBy>Penny Windsor</cp:lastModifiedBy>
  <cp:revision>350</cp:revision>
  <dcterms:created xsi:type="dcterms:W3CDTF">2017-09-12T18:00:15Z</dcterms:created>
  <dcterms:modified xsi:type="dcterms:W3CDTF">2025-09-02T13:55:53Z</dcterms:modified>
</cp:coreProperties>
</file>