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93" r:id="rId5"/>
    <p:sldId id="294" r:id="rId6"/>
    <p:sldId id="295"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281CAD1-055F-4BB5-A98C-7532DD78E597}"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4108841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81CAD1-055F-4BB5-A98C-7532DD78E597}"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486439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81CAD1-055F-4BB5-A98C-7532DD78E597}"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3138078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281CAD1-055F-4BB5-A98C-7532DD78E597}" type="datetimeFigureOut">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193759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81CAD1-055F-4BB5-A98C-7532DD78E597}" type="datetimeFigureOut">
              <a:rPr lang="en-GB" smtClean="0"/>
              <a:t>12/09/2023</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907587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281CAD1-055F-4BB5-A98C-7532DD78E597}" type="datetimeFigureOut">
              <a:rPr lang="en-GB" smtClean="0"/>
              <a:t>12/09/2023</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991925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81CAD1-055F-4BB5-A98C-7532DD78E597}" type="datetimeFigureOut">
              <a:rPr lang="en-GB" smtClean="0"/>
              <a:t>12/09/2023</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1084353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281CAD1-055F-4BB5-A98C-7532DD78E597}" type="datetimeFigureOut">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281433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281CAD1-055F-4BB5-A98C-7532DD78E597}" type="datetimeFigureOut">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1426683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81CAD1-055F-4BB5-A98C-7532DD78E597}"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3678605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81CAD1-055F-4BB5-A98C-7532DD78E597}"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A206DA-BB11-4AF9-8D30-0793DC04D7D7}"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05853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3281CAD1-055F-4BB5-A98C-7532DD78E597}" type="datetimeFigureOut">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3199050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3281CAD1-055F-4BB5-A98C-7532DD78E597}" type="datetimeFigureOut">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A206DA-BB11-4AF9-8D30-0793DC04D7D7}"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274910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3281CAD1-055F-4BB5-A98C-7532DD78E597}" type="datetimeFigureOut">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20274576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81CAD1-055F-4BB5-A98C-7532DD78E597}"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29012784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81CAD1-055F-4BB5-A98C-7532DD78E597}"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A206DA-BB11-4AF9-8D30-0793DC04D7D7}" type="slidenum">
              <a:rPr lang="en-GB" smtClean="0"/>
              <a:t>‹#›</a:t>
            </a:fld>
            <a:endParaRPr lang="en-GB"/>
          </a:p>
        </p:txBody>
      </p:sp>
    </p:spTree>
    <p:extLst>
      <p:ext uri="{BB962C8B-B14F-4D97-AF65-F5344CB8AC3E}">
        <p14:creationId xmlns:p14="http://schemas.microsoft.com/office/powerpoint/2010/main" val="3171388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281CAD1-055F-4BB5-A98C-7532DD78E597}" type="datetimeFigureOut">
              <a:rPr lang="en-GB" smtClean="0"/>
              <a:t>12/09/2023</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EA206DA-BB11-4AF9-8D30-0793DC04D7D7}" type="slidenum">
              <a:rPr lang="en-GB" smtClean="0"/>
              <a:t>‹#›</a:t>
            </a:fld>
            <a:endParaRPr lang="en-GB"/>
          </a:p>
        </p:txBody>
      </p:sp>
    </p:spTree>
    <p:extLst>
      <p:ext uri="{BB962C8B-B14F-4D97-AF65-F5344CB8AC3E}">
        <p14:creationId xmlns:p14="http://schemas.microsoft.com/office/powerpoint/2010/main" val="34527134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A39FC-8B70-431F-B1FD-6D6CA069E91C}"/>
              </a:ext>
            </a:extLst>
          </p:cNvPr>
          <p:cNvSpPr>
            <a:spLocks noGrp="1"/>
          </p:cNvSpPr>
          <p:nvPr>
            <p:ph type="title"/>
          </p:nvPr>
        </p:nvSpPr>
        <p:spPr>
          <a:xfrm>
            <a:off x="2111381" y="0"/>
            <a:ext cx="7704667" cy="739551"/>
          </a:xfrm>
        </p:spPr>
        <p:txBody>
          <a:bodyPr/>
          <a:lstStyle/>
          <a:p>
            <a:r>
              <a:rPr lang="en-US" dirty="0"/>
              <a:t>Accelerated Reader</a:t>
            </a:r>
            <a:endParaRPr lang="en-GB" dirty="0"/>
          </a:p>
        </p:txBody>
      </p:sp>
      <p:sp>
        <p:nvSpPr>
          <p:cNvPr id="3" name="Content Placeholder 2">
            <a:extLst>
              <a:ext uri="{FF2B5EF4-FFF2-40B4-BE49-F238E27FC236}">
                <a16:creationId xmlns:a16="http://schemas.microsoft.com/office/drawing/2014/main" id="{1CD5CFB6-9640-4C50-971D-026F88B300D7}"/>
              </a:ext>
            </a:extLst>
          </p:cNvPr>
          <p:cNvSpPr>
            <a:spLocks noGrp="1"/>
          </p:cNvSpPr>
          <p:nvPr>
            <p:ph idx="1"/>
          </p:nvPr>
        </p:nvSpPr>
        <p:spPr>
          <a:xfrm>
            <a:off x="1847529" y="692696"/>
            <a:ext cx="4464497" cy="5904656"/>
          </a:xfrm>
        </p:spPr>
        <p:txBody>
          <a:bodyPr>
            <a:normAutofit fontScale="92500" lnSpcReduction="10000"/>
          </a:bodyPr>
          <a:lstStyle/>
          <a:p>
            <a:pPr marL="0" indent="0">
              <a:buNone/>
            </a:pPr>
            <a:r>
              <a:rPr lang="en-US" u="sng" dirty="0"/>
              <a:t>Why use Accelerated Reader?</a:t>
            </a:r>
          </a:p>
          <a:p>
            <a:pPr marL="0" indent="0">
              <a:buNone/>
            </a:pPr>
            <a:r>
              <a:rPr lang="en-US" dirty="0"/>
              <a:t>Accelerated Reader is a new KS2 approach to reading in school. It is designed to encourage children to love reading, to read more and to read books which are at the correct level to improve their reading ability. </a:t>
            </a:r>
            <a:endParaRPr lang="en-US" u="sng" dirty="0"/>
          </a:p>
          <a:p>
            <a:pPr marL="0" indent="0">
              <a:buNone/>
            </a:pPr>
            <a:r>
              <a:rPr lang="en-US" u="sng" dirty="0"/>
              <a:t>How do we decide what level books children need to read?</a:t>
            </a:r>
          </a:p>
          <a:p>
            <a:pPr marL="0" indent="0">
              <a:buNone/>
            </a:pPr>
            <a:r>
              <a:rPr lang="en-US" dirty="0"/>
              <a:t>Children will complete termly online ‘Star Reader’ tests to determine their reading level. Books in school have been levelled and labelled with a decimal number from 0-6. Once they complete the test, children will be told what level of book they should be reading – their ZPD score. Their score will be a range of numbers, for example 2.5-3.1. They can choose any book within that range as their ‘Accelerated Reader Book.’ this book will help them to progress.</a:t>
            </a:r>
            <a:endParaRPr lang="en-GB" dirty="0"/>
          </a:p>
        </p:txBody>
      </p:sp>
      <p:sp>
        <p:nvSpPr>
          <p:cNvPr id="4" name="TextBox 3">
            <a:extLst>
              <a:ext uri="{FF2B5EF4-FFF2-40B4-BE49-F238E27FC236}">
                <a16:creationId xmlns:a16="http://schemas.microsoft.com/office/drawing/2014/main" id="{94D1212E-7984-4023-89C9-B82043417DA8}"/>
              </a:ext>
            </a:extLst>
          </p:cNvPr>
          <p:cNvSpPr txBox="1"/>
          <p:nvPr/>
        </p:nvSpPr>
        <p:spPr>
          <a:xfrm>
            <a:off x="6228286" y="692697"/>
            <a:ext cx="4439714" cy="4801314"/>
          </a:xfrm>
          <a:prstGeom prst="rect">
            <a:avLst/>
          </a:prstGeom>
          <a:noFill/>
        </p:spPr>
        <p:txBody>
          <a:bodyPr wrap="square" rtlCol="0">
            <a:spAutoFit/>
          </a:bodyPr>
          <a:lstStyle/>
          <a:p>
            <a:r>
              <a:rPr lang="en-US" u="sng" dirty="0"/>
              <a:t>How can we track children’s progress? Quizzes</a:t>
            </a:r>
          </a:p>
          <a:p>
            <a:r>
              <a:rPr lang="en-US" dirty="0"/>
              <a:t>Once children have completed their book, they will take a short online quiz. This will test their understanding of the book. They will score points if they pass the test and their word count will be recorded within their personal login page on the AR website. </a:t>
            </a:r>
          </a:p>
          <a:p>
            <a:endParaRPr lang="en-US" dirty="0"/>
          </a:p>
          <a:p>
            <a:r>
              <a:rPr lang="en-US" dirty="0"/>
              <a:t>Y3 and 4 children have a flower picture that they aim to complete and Y5/6 have a bar chart to show </a:t>
            </a:r>
            <a:r>
              <a:rPr lang="en-US"/>
              <a:t>their progress. </a:t>
            </a:r>
            <a:endParaRPr lang="en-US" dirty="0"/>
          </a:p>
          <a:p>
            <a:endParaRPr lang="en-US" dirty="0"/>
          </a:p>
          <a:p>
            <a:endParaRPr lang="en-US" dirty="0"/>
          </a:p>
          <a:p>
            <a:endParaRPr lang="en-GB" dirty="0"/>
          </a:p>
        </p:txBody>
      </p:sp>
      <p:pic>
        <p:nvPicPr>
          <p:cNvPr id="5" name="Picture 4">
            <a:extLst>
              <a:ext uri="{FF2B5EF4-FFF2-40B4-BE49-F238E27FC236}">
                <a16:creationId xmlns:a16="http://schemas.microsoft.com/office/drawing/2014/main" id="{51322FA1-78C7-4302-972F-6889899C8DDA}"/>
              </a:ext>
            </a:extLst>
          </p:cNvPr>
          <p:cNvPicPr>
            <a:picLocks noChangeAspect="1"/>
          </p:cNvPicPr>
          <p:nvPr/>
        </p:nvPicPr>
        <p:blipFill>
          <a:blip r:embed="rId2"/>
          <a:stretch>
            <a:fillRect/>
          </a:stretch>
        </p:blipFill>
        <p:spPr>
          <a:xfrm>
            <a:off x="8448143" y="4531057"/>
            <a:ext cx="2568657" cy="2326943"/>
          </a:xfrm>
          <a:prstGeom prst="rect">
            <a:avLst/>
          </a:prstGeom>
        </p:spPr>
      </p:pic>
    </p:spTree>
    <p:extLst>
      <p:ext uri="{BB962C8B-B14F-4D97-AF65-F5344CB8AC3E}">
        <p14:creationId xmlns:p14="http://schemas.microsoft.com/office/powerpoint/2010/main" val="27379368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19654-FE57-46E8-B2C6-E37D8F9AA794}"/>
              </a:ext>
            </a:extLst>
          </p:cNvPr>
          <p:cNvSpPr>
            <a:spLocks noGrp="1"/>
          </p:cNvSpPr>
          <p:nvPr>
            <p:ph type="title"/>
          </p:nvPr>
        </p:nvSpPr>
        <p:spPr>
          <a:xfrm>
            <a:off x="2171660" y="210944"/>
            <a:ext cx="7704667" cy="311017"/>
          </a:xfrm>
        </p:spPr>
        <p:txBody>
          <a:bodyPr>
            <a:normAutofit fontScale="90000"/>
          </a:bodyPr>
          <a:lstStyle/>
          <a:p>
            <a:r>
              <a:rPr lang="en-US" dirty="0"/>
              <a:t>Accelerated Reader</a:t>
            </a:r>
            <a:endParaRPr lang="en-GB" dirty="0"/>
          </a:p>
        </p:txBody>
      </p:sp>
      <p:sp>
        <p:nvSpPr>
          <p:cNvPr id="3" name="Content Placeholder 2">
            <a:extLst>
              <a:ext uri="{FF2B5EF4-FFF2-40B4-BE49-F238E27FC236}">
                <a16:creationId xmlns:a16="http://schemas.microsoft.com/office/drawing/2014/main" id="{FDDCE496-3FAD-45BD-A0DC-F492AC23B84F}"/>
              </a:ext>
            </a:extLst>
          </p:cNvPr>
          <p:cNvSpPr>
            <a:spLocks noGrp="1"/>
          </p:cNvSpPr>
          <p:nvPr>
            <p:ph idx="1"/>
          </p:nvPr>
        </p:nvSpPr>
        <p:spPr>
          <a:xfrm>
            <a:off x="1981201" y="620688"/>
            <a:ext cx="4258815" cy="6696744"/>
          </a:xfrm>
        </p:spPr>
        <p:txBody>
          <a:bodyPr>
            <a:normAutofit fontScale="55000" lnSpcReduction="20000"/>
          </a:bodyPr>
          <a:lstStyle/>
          <a:p>
            <a:pPr marL="0" indent="0">
              <a:buNone/>
            </a:pPr>
            <a:r>
              <a:rPr lang="en-US" sz="3300" b="1" u="sng" dirty="0"/>
              <a:t>Can my child still choose any book?</a:t>
            </a:r>
          </a:p>
          <a:p>
            <a:pPr marL="0" indent="0">
              <a:buNone/>
            </a:pPr>
            <a:r>
              <a:rPr lang="en-US" sz="3300" dirty="0"/>
              <a:t>Yes of course! We would never discourage a child from reading. Children can have a ‘Free Choice Book’ in addition to their Accelerated Reader Book. This can be any level, fiction or non-fiction. Children can of course complete quizzes on these books too. </a:t>
            </a:r>
          </a:p>
          <a:p>
            <a:pPr marL="0" indent="0">
              <a:buNone/>
            </a:pPr>
            <a:r>
              <a:rPr lang="en-US" sz="3300" b="1" u="sng" dirty="0"/>
              <a:t>In Class</a:t>
            </a:r>
          </a:p>
          <a:p>
            <a:pPr marL="0" indent="0">
              <a:buNone/>
            </a:pPr>
            <a:r>
              <a:rPr lang="en-US" sz="3300" dirty="0"/>
              <a:t>5x weekly 30 minute sessions. Quiet reading time. A focus on Reading for Pleasure in every class.</a:t>
            </a:r>
          </a:p>
          <a:p>
            <a:pPr marL="0" indent="0">
              <a:buNone/>
            </a:pPr>
            <a:r>
              <a:rPr lang="en-US" sz="3300" b="1" u="sng" dirty="0"/>
              <a:t>A</a:t>
            </a:r>
            <a:r>
              <a:rPr lang="en-GB" sz="3300" b="1" u="sng" dirty="0"/>
              <a:t>R at home.</a:t>
            </a:r>
          </a:p>
          <a:p>
            <a:pPr marL="0" indent="0">
              <a:buNone/>
            </a:pPr>
            <a:r>
              <a:rPr lang="en-US" sz="3300" dirty="0"/>
              <a:t>Children can login to their AR account at home, from there, you can see what books they have been reading and how they have performed in their latest quizzes. </a:t>
            </a:r>
          </a:p>
          <a:p>
            <a:pPr marL="0" indent="0">
              <a:buNone/>
            </a:pPr>
            <a:r>
              <a:rPr lang="en-US" sz="3300" dirty="0"/>
              <a:t>If you want to check the Accelerated Reader level of a book you have at home/want to buy, you can visit </a:t>
            </a:r>
          </a:p>
          <a:p>
            <a:pPr marL="0" indent="0" algn="ctr">
              <a:buNone/>
            </a:pPr>
            <a:r>
              <a:rPr lang="en-GB" sz="3300" b="1" dirty="0"/>
              <a:t>ARBookFind.co.uk</a:t>
            </a:r>
          </a:p>
          <a:p>
            <a:pPr marL="0" indent="0">
              <a:buNone/>
            </a:pPr>
            <a:endParaRPr lang="en-US" dirty="0"/>
          </a:p>
        </p:txBody>
      </p:sp>
      <p:sp>
        <p:nvSpPr>
          <p:cNvPr id="4" name="TextBox 3">
            <a:extLst>
              <a:ext uri="{FF2B5EF4-FFF2-40B4-BE49-F238E27FC236}">
                <a16:creationId xmlns:a16="http://schemas.microsoft.com/office/drawing/2014/main" id="{81EDD7A8-5108-4B7A-8308-6E3A4B2BEE46}"/>
              </a:ext>
            </a:extLst>
          </p:cNvPr>
          <p:cNvSpPr txBox="1"/>
          <p:nvPr/>
        </p:nvSpPr>
        <p:spPr>
          <a:xfrm>
            <a:off x="6111056" y="653562"/>
            <a:ext cx="4556945" cy="5355312"/>
          </a:xfrm>
          <a:prstGeom prst="rect">
            <a:avLst/>
          </a:prstGeom>
          <a:noFill/>
        </p:spPr>
        <p:txBody>
          <a:bodyPr wrap="square" rtlCol="0">
            <a:spAutoFit/>
          </a:bodyPr>
          <a:lstStyle/>
          <a:p>
            <a:r>
              <a:rPr lang="en-US" b="1" u="sng" dirty="0"/>
              <a:t>Rewards: </a:t>
            </a:r>
          </a:p>
          <a:p>
            <a:r>
              <a:rPr lang="en-US" dirty="0"/>
              <a:t>Certificate in assembly and a Gold Medal Award for completing their flower/bar chart.</a:t>
            </a:r>
          </a:p>
          <a:p>
            <a:r>
              <a:rPr lang="en-US" dirty="0"/>
              <a:t>Children’s photographs will be placed on the Millionaire Reader Display – library. Certificates and prizes will be awarded when children have read 250,000,500,000,750,000 and 1 million words. </a:t>
            </a:r>
          </a:p>
          <a:p>
            <a:endParaRPr lang="en-US" dirty="0"/>
          </a:p>
          <a:p>
            <a:r>
              <a:rPr lang="en-US" dirty="0"/>
              <a:t>This is a new scheme for staff, it will take a little time to get the children set up on the system. However, once we are on a roll we can decide if any new books are required to top up existing supplies. Please do let the class teacher or </a:t>
            </a:r>
            <a:r>
              <a:rPr lang="en-US" dirty="0" err="1"/>
              <a:t>Mrs</a:t>
            </a:r>
            <a:r>
              <a:rPr lang="en-US" dirty="0"/>
              <a:t> Patrick know if you have any questions.</a:t>
            </a:r>
          </a:p>
          <a:p>
            <a:endParaRPr lang="en-US" dirty="0"/>
          </a:p>
          <a:p>
            <a:endParaRPr lang="en-US" dirty="0"/>
          </a:p>
          <a:p>
            <a:endParaRPr lang="en-GB" dirty="0"/>
          </a:p>
        </p:txBody>
      </p:sp>
      <p:pic>
        <p:nvPicPr>
          <p:cNvPr id="7" name="Picture 6">
            <a:extLst>
              <a:ext uri="{FF2B5EF4-FFF2-40B4-BE49-F238E27FC236}">
                <a16:creationId xmlns:a16="http://schemas.microsoft.com/office/drawing/2014/main" id="{6B95E4E3-6F1D-42C8-9F3D-DA5BCC269E7C}"/>
              </a:ext>
            </a:extLst>
          </p:cNvPr>
          <p:cNvPicPr>
            <a:picLocks noChangeAspect="1"/>
          </p:cNvPicPr>
          <p:nvPr/>
        </p:nvPicPr>
        <p:blipFill>
          <a:blip r:embed="rId2"/>
          <a:stretch>
            <a:fillRect/>
          </a:stretch>
        </p:blipFill>
        <p:spPr>
          <a:xfrm>
            <a:off x="10348018" y="0"/>
            <a:ext cx="1843982" cy="1660617"/>
          </a:xfrm>
          <a:prstGeom prst="rect">
            <a:avLst/>
          </a:prstGeom>
        </p:spPr>
      </p:pic>
    </p:spTree>
    <p:extLst>
      <p:ext uri="{BB962C8B-B14F-4D97-AF65-F5344CB8AC3E}">
        <p14:creationId xmlns:p14="http://schemas.microsoft.com/office/powerpoint/2010/main" val="21057872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FAA78-0565-4119-AE39-8BBB06AEB16E}"/>
              </a:ext>
            </a:extLst>
          </p:cNvPr>
          <p:cNvSpPr>
            <a:spLocks noGrp="1"/>
          </p:cNvSpPr>
          <p:nvPr>
            <p:ph type="title"/>
          </p:nvPr>
        </p:nvSpPr>
        <p:spPr/>
        <p:txBody>
          <a:bodyPr/>
          <a:lstStyle/>
          <a:p>
            <a:r>
              <a:rPr lang="en-US" dirty="0"/>
              <a:t>Accelerated Reader Access for Children</a:t>
            </a:r>
            <a:endParaRPr lang="en-GB" dirty="0"/>
          </a:p>
        </p:txBody>
      </p:sp>
      <p:sp>
        <p:nvSpPr>
          <p:cNvPr id="6" name="Content Placeholder 5">
            <a:extLst>
              <a:ext uri="{FF2B5EF4-FFF2-40B4-BE49-F238E27FC236}">
                <a16:creationId xmlns:a16="http://schemas.microsoft.com/office/drawing/2014/main" id="{21008A62-E286-4ED9-812C-75719CE110CB}"/>
              </a:ext>
            </a:extLst>
          </p:cNvPr>
          <p:cNvSpPr>
            <a:spLocks noGrp="1"/>
          </p:cNvSpPr>
          <p:nvPr>
            <p:ph idx="1"/>
          </p:nvPr>
        </p:nvSpPr>
        <p:spPr>
          <a:xfrm>
            <a:off x="2506134" y="2667000"/>
            <a:ext cx="3157819" cy="3332816"/>
          </a:xfrm>
        </p:spPr>
        <p:txBody>
          <a:bodyPr>
            <a:normAutofit fontScale="92500" lnSpcReduction="20000"/>
          </a:bodyPr>
          <a:lstStyle/>
          <a:p>
            <a:pPr marL="0" indent="0">
              <a:buNone/>
            </a:pPr>
            <a:r>
              <a:rPr lang="en-US" dirty="0"/>
              <a:t>Children have been given unique logins and passwords by the class teacher. They can login at the address above. </a:t>
            </a:r>
          </a:p>
          <a:p>
            <a:pPr marL="0" indent="0">
              <a:buNone/>
            </a:pPr>
            <a:endParaRPr lang="en-US" dirty="0"/>
          </a:p>
          <a:p>
            <a:pPr marL="0" indent="0">
              <a:buNone/>
            </a:pPr>
            <a:r>
              <a:rPr lang="en-US" dirty="0"/>
              <a:t>QR – direct website login. Please feel free to photograph this and save to your phone! I will send a paper copy home with this printed on to stick on the fridge! </a:t>
            </a:r>
            <a:endParaRPr lang="en-GB" dirty="0"/>
          </a:p>
        </p:txBody>
      </p:sp>
      <p:pic>
        <p:nvPicPr>
          <p:cNvPr id="7" name="Picture 6">
            <a:extLst>
              <a:ext uri="{FF2B5EF4-FFF2-40B4-BE49-F238E27FC236}">
                <a16:creationId xmlns:a16="http://schemas.microsoft.com/office/drawing/2014/main" id="{EFB1FD0C-8681-47C8-A263-C12681C3D79D}"/>
              </a:ext>
            </a:extLst>
          </p:cNvPr>
          <p:cNvPicPr/>
          <p:nvPr/>
        </p:nvPicPr>
        <p:blipFill>
          <a:blip r:embed="rId2"/>
          <a:stretch>
            <a:fillRect/>
          </a:stretch>
        </p:blipFill>
        <p:spPr>
          <a:xfrm>
            <a:off x="6076927" y="2741549"/>
            <a:ext cx="3638550" cy="3486150"/>
          </a:xfrm>
          <a:prstGeom prst="rect">
            <a:avLst/>
          </a:prstGeom>
        </p:spPr>
      </p:pic>
      <p:pic>
        <p:nvPicPr>
          <p:cNvPr id="8" name="Picture 7">
            <a:extLst>
              <a:ext uri="{FF2B5EF4-FFF2-40B4-BE49-F238E27FC236}">
                <a16:creationId xmlns:a16="http://schemas.microsoft.com/office/drawing/2014/main" id="{C97DECFF-9C11-429B-8175-A41E3ECE634C}"/>
              </a:ext>
            </a:extLst>
          </p:cNvPr>
          <p:cNvPicPr>
            <a:picLocks noChangeAspect="1"/>
          </p:cNvPicPr>
          <p:nvPr/>
        </p:nvPicPr>
        <p:blipFill>
          <a:blip r:embed="rId3"/>
          <a:stretch>
            <a:fillRect/>
          </a:stretch>
        </p:blipFill>
        <p:spPr>
          <a:xfrm>
            <a:off x="3631077" y="2135253"/>
            <a:ext cx="5027213" cy="606297"/>
          </a:xfrm>
          <a:prstGeom prst="rect">
            <a:avLst/>
          </a:prstGeom>
        </p:spPr>
      </p:pic>
    </p:spTree>
    <p:extLst>
      <p:ext uri="{BB962C8B-B14F-4D97-AF65-F5344CB8AC3E}">
        <p14:creationId xmlns:p14="http://schemas.microsoft.com/office/powerpoint/2010/main" val="371929219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EF989F1AA687C45BEF413DCBEEEB94C" ma:contentTypeVersion="14" ma:contentTypeDescription="Create a new document." ma:contentTypeScope="" ma:versionID="40b07fbdb61e9231a65832d8b32dcf6a">
  <xsd:schema xmlns:xsd="http://www.w3.org/2001/XMLSchema" xmlns:xs="http://www.w3.org/2001/XMLSchema" xmlns:p="http://schemas.microsoft.com/office/2006/metadata/properties" xmlns:ns3="1a23a2b5-cdb3-4692-ac8f-1eeaa2557e15" xmlns:ns4="4c51e14f-bc5a-483f-b2ee-595e0cfb3337" targetNamespace="http://schemas.microsoft.com/office/2006/metadata/properties" ma:root="true" ma:fieldsID="437faa884ade8b23e46a9dd6bf27b901" ns3:_="" ns4:_="">
    <xsd:import namespace="1a23a2b5-cdb3-4692-ac8f-1eeaa2557e15"/>
    <xsd:import namespace="4c51e14f-bc5a-483f-b2ee-595e0cfb3337"/>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LengthInSecond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23a2b5-cdb3-4692-ac8f-1eeaa2557e1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c51e14f-bc5a-483f-b2ee-595e0cfb3337"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D028F5E-72E9-4334-8611-1F54B9362A86}">
  <ds:schemaRefs>
    <ds:schemaRef ds:uri="http://purl.org/dc/terms/"/>
    <ds:schemaRef ds:uri="http://schemas.openxmlformats.org/package/2006/metadata/core-properties"/>
    <ds:schemaRef ds:uri="4c51e14f-bc5a-483f-b2ee-595e0cfb3337"/>
    <ds:schemaRef ds:uri="http://www.w3.org/XML/1998/namespace"/>
    <ds:schemaRef ds:uri="http://purl.org/dc/elements/1.1/"/>
    <ds:schemaRef ds:uri="1a23a2b5-cdb3-4692-ac8f-1eeaa2557e15"/>
    <ds:schemaRef ds:uri="http://schemas.microsoft.com/office/infopath/2007/PartnerControls"/>
    <ds:schemaRef ds:uri="http://schemas.microsoft.com/office/2006/documentManagement/type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F4C6C7CB-F96D-4D6D-9998-1FE2C2C2F2A6}">
  <ds:schemaRefs>
    <ds:schemaRef ds:uri="http://schemas.microsoft.com/sharepoint/v3/contenttype/forms"/>
  </ds:schemaRefs>
</ds:datastoreItem>
</file>

<file path=customXml/itemProps3.xml><?xml version="1.0" encoding="utf-8"?>
<ds:datastoreItem xmlns:ds="http://schemas.openxmlformats.org/officeDocument/2006/customXml" ds:itemID="{DAD043B8-F537-43C9-A0F1-8D1F1BBF21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23a2b5-cdb3-4692-ac8f-1eeaa2557e15"/>
    <ds:schemaRef ds:uri="4c51e14f-bc5a-483f-b2ee-595e0cfb333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Wisp</Template>
  <TotalTime>191</TotalTime>
  <Words>552</Words>
  <Application>Microsoft Office PowerPoint</Application>
  <PresentationFormat>Widescreen</PresentationFormat>
  <Paragraphs>29</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Century Gothic</vt:lpstr>
      <vt:lpstr>Wingdings 3</vt:lpstr>
      <vt:lpstr>Wisp</vt:lpstr>
      <vt:lpstr>Accelerated Reader</vt:lpstr>
      <vt:lpstr>Accelerated Reader</vt:lpstr>
      <vt:lpstr>Accelerated Reader Access for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Accelerated Reader</dc:title>
  <dc:creator>lpatrick</dc:creator>
  <cp:lastModifiedBy>Matt Ford</cp:lastModifiedBy>
  <cp:revision>4</cp:revision>
  <dcterms:created xsi:type="dcterms:W3CDTF">2022-09-06T10:11:34Z</dcterms:created>
  <dcterms:modified xsi:type="dcterms:W3CDTF">2023-09-12T18:33:29Z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0x0101005EF989F1AA687C45BEF413DCBEEEB94C</vt:lpwstr>
  </property>
</Properties>
</file>