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73" r:id="rId4"/>
    <p:sldId id="264" r:id="rId5"/>
    <p:sldId id="277" r:id="rId6"/>
    <p:sldId id="278" r:id="rId7"/>
    <p:sldId id="271" r:id="rId8"/>
    <p:sldId id="272" r:id="rId9"/>
    <p:sldId id="279" r:id="rId10"/>
    <p:sldId id="275" r:id="rId11"/>
    <p:sldId id="260" r:id="rId12"/>
    <p:sldId id="280" r:id="rId13"/>
    <p:sldId id="266" r:id="rId14"/>
    <p:sldId id="270" r:id="rId15"/>
    <p:sldId id="263"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tt Ford" initials="MF" lastIdx="1" clrIdx="0">
    <p:extLst>
      <p:ext uri="{19B8F6BF-5375-455C-9EA6-DF929625EA0E}">
        <p15:presenceInfo xmlns:p15="http://schemas.microsoft.com/office/powerpoint/2012/main" userId="Matt For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ACBB26-2226-C52D-1D5D-840C68EFF6B6}" v="24" dt="2026-09-08T13:35:15.4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 Ford" userId="799f7e72-44a5-4888-b050-a049e0daa1fb" providerId="ADAL" clId="{CA01DBA7-FFAA-4CDD-850A-33E5F921F1C9}"/>
    <pc:docChg chg="custSel modSld">
      <pc:chgData name="Matt Ford" userId="799f7e72-44a5-4888-b050-a049e0daa1fb" providerId="ADAL" clId="{CA01DBA7-FFAA-4CDD-850A-33E5F921F1C9}" dt="2025-09-09T19:41:00.142" v="89" actId="20577"/>
      <pc:docMkLst>
        <pc:docMk/>
      </pc:docMkLst>
      <pc:sldChg chg="modSp mod">
        <pc:chgData name="Matt Ford" userId="799f7e72-44a5-4888-b050-a049e0daa1fb" providerId="ADAL" clId="{CA01DBA7-FFAA-4CDD-850A-33E5F921F1C9}" dt="2025-09-09T19:39:17.218" v="1" actId="20577"/>
        <pc:sldMkLst>
          <pc:docMk/>
          <pc:sldMk cId="4019612096" sldId="272"/>
        </pc:sldMkLst>
        <pc:spChg chg="mod">
          <ac:chgData name="Matt Ford" userId="799f7e72-44a5-4888-b050-a049e0daa1fb" providerId="ADAL" clId="{CA01DBA7-FFAA-4CDD-850A-33E5F921F1C9}" dt="2025-09-09T19:39:17.218" v="1" actId="20577"/>
          <ac:spMkLst>
            <pc:docMk/>
            <pc:sldMk cId="4019612096" sldId="272"/>
            <ac:spMk id="3" creationId="{00000000-0000-0000-0000-000000000000}"/>
          </ac:spMkLst>
        </pc:spChg>
      </pc:sldChg>
      <pc:sldChg chg="modSp mod">
        <pc:chgData name="Matt Ford" userId="799f7e72-44a5-4888-b050-a049e0daa1fb" providerId="ADAL" clId="{CA01DBA7-FFAA-4CDD-850A-33E5F921F1C9}" dt="2025-09-09T19:41:00.142" v="89" actId="20577"/>
        <pc:sldMkLst>
          <pc:docMk/>
          <pc:sldMk cId="1306436629" sldId="279"/>
        </pc:sldMkLst>
        <pc:spChg chg="mod">
          <ac:chgData name="Matt Ford" userId="799f7e72-44a5-4888-b050-a049e0daa1fb" providerId="ADAL" clId="{CA01DBA7-FFAA-4CDD-850A-33E5F921F1C9}" dt="2025-09-09T19:40:23.480" v="7" actId="14100"/>
          <ac:spMkLst>
            <pc:docMk/>
            <pc:sldMk cId="1306436629" sldId="279"/>
            <ac:spMk id="2" creationId="{00000000-0000-0000-0000-000000000000}"/>
          </ac:spMkLst>
        </pc:spChg>
        <pc:spChg chg="mod">
          <ac:chgData name="Matt Ford" userId="799f7e72-44a5-4888-b050-a049e0daa1fb" providerId="ADAL" clId="{CA01DBA7-FFAA-4CDD-850A-33E5F921F1C9}" dt="2025-09-09T19:41:00.142" v="89" actId="20577"/>
          <ac:spMkLst>
            <pc:docMk/>
            <pc:sldMk cId="1306436629" sldId="279"/>
            <ac:spMk id="3" creationId="{00000000-0000-0000-0000-000000000000}"/>
          </ac:spMkLst>
        </pc:spChg>
      </pc:sldChg>
    </pc:docChg>
  </pc:docChgLst>
  <pc:docChgLst>
    <pc:chgData name="Matt Ford" userId="S::mattf@willastonacademy.co.uk::799f7e72-44a5-4888-b050-a049e0daa1fb" providerId="AD" clId="Web-{C2ACBB26-2226-C52D-1D5D-840C68EFF6B6}"/>
    <pc:docChg chg="modSld">
      <pc:chgData name="Matt Ford" userId="S::mattf@willastonacademy.co.uk::799f7e72-44a5-4888-b050-a049e0daa1fb" providerId="AD" clId="Web-{C2ACBB26-2226-C52D-1D5D-840C68EFF6B6}" dt="2026-09-08T13:35:15.430" v="25" actId="20577"/>
      <pc:docMkLst>
        <pc:docMk/>
      </pc:docMkLst>
      <pc:sldChg chg="modSp">
        <pc:chgData name="Matt Ford" userId="S::mattf@willastonacademy.co.uk::799f7e72-44a5-4888-b050-a049e0daa1fb" providerId="AD" clId="Web-{C2ACBB26-2226-C52D-1D5D-840C68EFF6B6}" dt="2026-09-08T13:35:15.430" v="25" actId="20577"/>
        <pc:sldMkLst>
          <pc:docMk/>
          <pc:sldMk cId="2127915142" sldId="257"/>
        </pc:sldMkLst>
        <pc:spChg chg="mod">
          <ac:chgData name="Matt Ford" userId="S::mattf@willastonacademy.co.uk::799f7e72-44a5-4888-b050-a049e0daa1fb" providerId="AD" clId="Web-{C2ACBB26-2226-C52D-1D5D-840C68EFF6B6}" dt="2026-09-08T13:35:15.430" v="25" actId="20577"/>
          <ac:spMkLst>
            <pc:docMk/>
            <pc:sldMk cId="2127915142" sldId="25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9/8/2026</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9/8/2026</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9/8/2026</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9/8/2026</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9/8/2026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Drag picture to placeholder or click icon to add</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9/8/2026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9/8/2026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9/8/2026</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9/8/2026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9/8/2026</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a:latin typeface="Century Gothic" panose="020B0502020202020204" pitchFamily="34" charset="0"/>
                <a:ea typeface="Comic Sans MS" charset="0"/>
                <a:cs typeface="Comic Sans MS" charset="0"/>
              </a:rPr>
              <a:t>Welcome to Year 5! Together we will make it a success!</a:t>
            </a:r>
          </a:p>
        </p:txBody>
      </p:sp>
      <p:pic>
        <p:nvPicPr>
          <p:cNvPr id="5" name="Picture 4"/>
          <p:cNvPicPr>
            <a:picLocks noChangeAspect="1"/>
          </p:cNvPicPr>
          <p:nvPr/>
        </p:nvPicPr>
        <p:blipFill>
          <a:blip r:embed="rId2"/>
          <a:stretch>
            <a:fillRect/>
          </a:stretch>
        </p:blipFill>
        <p:spPr>
          <a:xfrm>
            <a:off x="3582629" y="-2070"/>
            <a:ext cx="4039283" cy="2460291"/>
          </a:xfrm>
          <a:prstGeom prst="rect">
            <a:avLst/>
          </a:prstGeom>
        </p:spPr>
      </p:pic>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9392193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atin typeface="Century Gothic" panose="020B0502020202020204" pitchFamily="34" charset="0"/>
                <a:ea typeface="Comic Sans MS" charset="0"/>
                <a:cs typeface="Comic Sans MS" charset="0"/>
              </a:rPr>
              <a:t>Meet the team</a:t>
            </a:r>
          </a:p>
        </p:txBody>
      </p:sp>
      <p:sp>
        <p:nvSpPr>
          <p:cNvPr id="3" name="Content Placeholder 2"/>
          <p:cNvSpPr>
            <a:spLocks noGrp="1"/>
          </p:cNvSpPr>
          <p:nvPr>
            <p:ph idx="1"/>
          </p:nvPr>
        </p:nvSpPr>
        <p:spPr/>
        <p:txBody>
          <a:bodyPr vert="horz" lIns="91440" tIns="45720" rIns="91440" bIns="45720" rtlCol="0" anchor="t">
            <a:normAutofit/>
          </a:bodyPr>
          <a:lstStyle/>
          <a:p>
            <a:r>
              <a:rPr lang="en-US" sz="2400" err="1">
                <a:latin typeface="Century Gothic" panose="020B0502020202020204" pitchFamily="34" charset="0"/>
                <a:ea typeface="Comic Sans MS" charset="0"/>
                <a:cs typeface="Comic Sans MS" charset="0"/>
              </a:rPr>
              <a:t>Mr</a:t>
            </a:r>
            <a:r>
              <a:rPr lang="en-US" sz="2400">
                <a:latin typeface="Century Gothic" panose="020B0502020202020204" pitchFamily="34" charset="0"/>
                <a:ea typeface="Comic Sans MS" charset="0"/>
                <a:cs typeface="Comic Sans MS" charset="0"/>
              </a:rPr>
              <a:t> Ford</a:t>
            </a:r>
          </a:p>
          <a:p>
            <a:r>
              <a:rPr lang="en-US" sz="2400" err="1">
                <a:latin typeface="Century Gothic" panose="020B0502020202020204" pitchFamily="34" charset="0"/>
                <a:ea typeface="Comic Sans MS" charset="0"/>
                <a:cs typeface="Comic Sans MS" charset="0"/>
              </a:rPr>
              <a:t>Mrs</a:t>
            </a:r>
            <a:r>
              <a:rPr lang="en-US" sz="2400">
                <a:latin typeface="Century Gothic" panose="020B0502020202020204" pitchFamily="34" charset="0"/>
                <a:ea typeface="Comic Sans MS" charset="0"/>
                <a:cs typeface="Comic Sans MS" charset="0"/>
              </a:rPr>
              <a:t> Burrows</a:t>
            </a:r>
          </a:p>
          <a:p>
            <a:r>
              <a:rPr lang="en-US" sz="2400" err="1">
                <a:latin typeface="Century Gothic" panose="020B0502020202020204" pitchFamily="34" charset="0"/>
                <a:ea typeface="Comic Sans MS" charset="0"/>
                <a:cs typeface="Comic Sans MS" charset="0"/>
              </a:rPr>
              <a:t>Mrs</a:t>
            </a:r>
            <a:r>
              <a:rPr lang="en-US" sz="2400">
                <a:latin typeface="Century Gothic" panose="020B0502020202020204" pitchFamily="34" charset="0"/>
                <a:ea typeface="Comic Sans MS" charset="0"/>
                <a:cs typeface="Comic Sans MS" charset="0"/>
              </a:rPr>
              <a:t> Trude</a:t>
            </a:r>
          </a:p>
          <a:p>
            <a:r>
              <a:rPr lang="en-US" sz="2400" err="1">
                <a:latin typeface="Century Gothic" panose="020B0502020202020204" pitchFamily="34" charset="0"/>
                <a:ea typeface="Comic Sans MS" charset="0"/>
                <a:cs typeface="Comic Sans MS" charset="0"/>
              </a:rPr>
              <a:t>Mrs</a:t>
            </a:r>
            <a:r>
              <a:rPr lang="en-US" sz="2400">
                <a:latin typeface="Century Gothic" panose="020B0502020202020204" pitchFamily="34" charset="0"/>
                <a:ea typeface="Comic Sans MS" charset="0"/>
                <a:cs typeface="Comic Sans MS" charset="0"/>
              </a:rPr>
              <a:t> Taylor</a:t>
            </a:r>
          </a:p>
          <a:p>
            <a:r>
              <a:rPr lang="en-US" sz="2400" err="1">
                <a:latin typeface="Century Gothic"/>
                <a:ea typeface="Comic Sans MS" charset="0"/>
                <a:cs typeface="Comic Sans MS" charset="0"/>
              </a:rPr>
              <a:t>Mr</a:t>
            </a:r>
            <a:r>
              <a:rPr lang="en-US" sz="2400">
                <a:latin typeface="Century Gothic"/>
                <a:ea typeface="Comic Sans MS" charset="0"/>
                <a:cs typeface="Comic Sans MS" charset="0"/>
              </a:rPr>
              <a:t> Jones Teaches PE lessons on a Tuesday afternoon</a:t>
            </a:r>
          </a:p>
          <a:p>
            <a:r>
              <a:rPr lang="en-US" sz="2400" err="1">
                <a:latin typeface="Century Gothic" panose="020B0502020202020204" pitchFamily="34" charset="0"/>
                <a:ea typeface="Comic Sans MS" charset="0"/>
                <a:cs typeface="Comic Sans MS" charset="0"/>
              </a:rPr>
              <a:t>Mr</a:t>
            </a:r>
            <a:r>
              <a:rPr lang="en-US" sz="2400">
                <a:latin typeface="Century Gothic" panose="020B0502020202020204" pitchFamily="34" charset="0"/>
                <a:ea typeface="Comic Sans MS" charset="0"/>
                <a:cs typeface="Comic Sans MS" charset="0"/>
              </a:rPr>
              <a:t> Proctor teaches music</a:t>
            </a:r>
          </a:p>
          <a:p>
            <a:r>
              <a:rPr lang="en-US" sz="2400">
                <a:latin typeface="Century Gothic" panose="020B0502020202020204" pitchFamily="34" charset="0"/>
                <a:ea typeface="Comic Sans MS" charset="0"/>
                <a:cs typeface="Comic Sans MS" charset="0"/>
              </a:rPr>
              <a:t>Miss Wright will teach PSHE and RE every other Thursday</a:t>
            </a:r>
          </a:p>
        </p:txBody>
      </p:sp>
      <p:pic>
        <p:nvPicPr>
          <p:cNvPr id="1026" name="Picture 2" descr="Image result for meet the te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45783" y="0"/>
            <a:ext cx="2646218" cy="2646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79151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A7028-C65B-4C93-ACEE-907132A47AE5}"/>
              </a:ext>
            </a:extLst>
          </p:cNvPr>
          <p:cNvSpPr>
            <a:spLocks noGrp="1"/>
          </p:cNvSpPr>
          <p:nvPr>
            <p:ph type="title"/>
          </p:nvPr>
        </p:nvSpPr>
        <p:spPr/>
        <p:txBody>
          <a:bodyPr/>
          <a:lstStyle/>
          <a:p>
            <a:pPr algn="ctr"/>
            <a:r>
              <a:rPr lang="en-US">
                <a:latin typeface="Comic Sans MS"/>
              </a:rPr>
              <a:t>Timetable</a:t>
            </a:r>
            <a:endParaRPr lang="en-GB">
              <a:latin typeface="Comic Sans MS"/>
            </a:endParaRPr>
          </a:p>
        </p:txBody>
      </p:sp>
      <p:sp>
        <p:nvSpPr>
          <p:cNvPr id="3" name="Content Placeholder 2">
            <a:extLst>
              <a:ext uri="{FF2B5EF4-FFF2-40B4-BE49-F238E27FC236}">
                <a16:creationId xmlns:a16="http://schemas.microsoft.com/office/drawing/2014/main" id="{E27A46F9-C820-4980-86B2-6BCFE8770E9D}"/>
              </a:ext>
            </a:extLst>
          </p:cNvPr>
          <p:cNvSpPr>
            <a:spLocks noGrp="1"/>
          </p:cNvSpPr>
          <p:nvPr>
            <p:ph sz="half" idx="1"/>
          </p:nvPr>
        </p:nvSpPr>
        <p:spPr>
          <a:xfrm>
            <a:off x="1357461" y="1602557"/>
            <a:ext cx="5316716" cy="4308665"/>
          </a:xfrm>
        </p:spPr>
        <p:txBody>
          <a:bodyPr vert="horz" lIns="91440" tIns="45720" rIns="91440" bIns="45720" rtlCol="0" anchor="t">
            <a:normAutofit fontScale="85000" lnSpcReduction="10000"/>
          </a:bodyPr>
          <a:lstStyle/>
          <a:p>
            <a:r>
              <a:rPr lang="en-US" sz="2400" b="1">
                <a:latin typeface="Century Gothic" panose="020B0502020202020204" pitchFamily="34" charset="0"/>
              </a:rPr>
              <a:t>8.40 – 8.55 Register/morning activities</a:t>
            </a:r>
          </a:p>
          <a:p>
            <a:r>
              <a:rPr lang="en-US" sz="2400" b="1">
                <a:latin typeface="Century Gothic" panose="020B0502020202020204" pitchFamily="34" charset="0"/>
              </a:rPr>
              <a:t>9.05 – 9.20 Assembly</a:t>
            </a:r>
          </a:p>
          <a:p>
            <a:r>
              <a:rPr lang="en-US" sz="2400" b="1">
                <a:latin typeface="Century Gothic" panose="020B0502020202020204" pitchFamily="34" charset="0"/>
              </a:rPr>
              <a:t>9.20 – 10.30 </a:t>
            </a:r>
            <a:r>
              <a:rPr lang="en-US" sz="2400" b="1" err="1">
                <a:latin typeface="Century Gothic" panose="020B0502020202020204" pitchFamily="34" charset="0"/>
              </a:rPr>
              <a:t>Maths</a:t>
            </a:r>
          </a:p>
          <a:p>
            <a:r>
              <a:rPr lang="en-US" sz="2400" b="1">
                <a:latin typeface="Century Gothic" panose="020B0502020202020204" pitchFamily="34" charset="0"/>
              </a:rPr>
              <a:t>10.30 – 10.45 Break</a:t>
            </a:r>
          </a:p>
          <a:p>
            <a:r>
              <a:rPr lang="en-US" sz="2400" b="1">
                <a:latin typeface="Century Gothic" panose="020B0502020202020204" pitchFamily="34" charset="0"/>
              </a:rPr>
              <a:t>10.45 – 12.15 English</a:t>
            </a:r>
          </a:p>
          <a:p>
            <a:r>
              <a:rPr lang="en-US" sz="2400" b="1">
                <a:latin typeface="Century Gothic" panose="020B0502020202020204" pitchFamily="34" charset="0"/>
              </a:rPr>
              <a:t>12.15 – 13.00 Lunch</a:t>
            </a:r>
          </a:p>
          <a:p>
            <a:r>
              <a:rPr lang="en-US" sz="2400" b="1">
                <a:latin typeface="Century Gothic" panose="020B0502020202020204" pitchFamily="34" charset="0"/>
              </a:rPr>
              <a:t>13.00 – 13.20 Additional </a:t>
            </a:r>
            <a:r>
              <a:rPr lang="en-US" sz="2400" b="1" err="1">
                <a:latin typeface="Century Gothic" panose="020B0502020202020204" pitchFamily="34" charset="0"/>
              </a:rPr>
              <a:t>maths</a:t>
            </a:r>
            <a:r>
              <a:rPr lang="en-US" sz="2400" b="1">
                <a:latin typeface="Century Gothic" panose="020B0502020202020204" pitchFamily="34" charset="0"/>
              </a:rPr>
              <a:t> and Accelerated Reader</a:t>
            </a:r>
          </a:p>
          <a:p>
            <a:r>
              <a:rPr lang="en-US" sz="2400" b="1">
                <a:latin typeface="Century Gothic" panose="020B0502020202020204" pitchFamily="34" charset="0"/>
              </a:rPr>
              <a:t>13.20 – 14.10 Lesson 3</a:t>
            </a:r>
          </a:p>
          <a:p>
            <a:r>
              <a:rPr lang="en-US" sz="2400" b="1">
                <a:latin typeface="Century Gothic" panose="020B0502020202020204" pitchFamily="34" charset="0"/>
              </a:rPr>
              <a:t>14.10 - 15.10 Lesson 4</a:t>
            </a:r>
          </a:p>
          <a:p>
            <a:r>
              <a:rPr lang="en-US" sz="2400" b="1">
                <a:latin typeface="Century Gothic" panose="020B0502020202020204" pitchFamily="34" charset="0"/>
              </a:rPr>
              <a:t>15.15 – 15.20 Story/reflection time</a:t>
            </a:r>
          </a:p>
          <a:p>
            <a:endParaRPr lang="en-GB" sz="2400" b="1">
              <a:latin typeface="Comic Sans MS" panose="030F0702030302020204" pitchFamily="66" charset="0"/>
            </a:endParaRPr>
          </a:p>
        </p:txBody>
      </p:sp>
      <p:sp>
        <p:nvSpPr>
          <p:cNvPr id="4" name="Content Placeholder 3">
            <a:extLst>
              <a:ext uri="{FF2B5EF4-FFF2-40B4-BE49-F238E27FC236}">
                <a16:creationId xmlns:a16="http://schemas.microsoft.com/office/drawing/2014/main" id="{C7C80C4E-10BC-4914-A337-A4071D41DEE5}"/>
              </a:ext>
            </a:extLst>
          </p:cNvPr>
          <p:cNvSpPr>
            <a:spLocks noGrp="1"/>
          </p:cNvSpPr>
          <p:nvPr>
            <p:ph sz="half" idx="2"/>
          </p:nvPr>
        </p:nvSpPr>
        <p:spPr>
          <a:xfrm>
            <a:off x="6903077" y="1602557"/>
            <a:ext cx="5125526" cy="4301287"/>
          </a:xfrm>
        </p:spPr>
        <p:txBody>
          <a:bodyPr>
            <a:normAutofit fontScale="85000" lnSpcReduction="10000"/>
          </a:bodyPr>
          <a:lstStyle/>
          <a:p>
            <a:r>
              <a:rPr lang="en-US" sz="2400">
                <a:latin typeface="Century Gothic" panose="020B0502020202020204" pitchFamily="34" charset="0"/>
              </a:rPr>
              <a:t>Additional activities:</a:t>
            </a:r>
          </a:p>
          <a:p>
            <a:r>
              <a:rPr lang="en-US" sz="2400">
                <a:latin typeface="Century Gothic" panose="020B0502020202020204" pitchFamily="34" charset="0"/>
              </a:rPr>
              <a:t>Drumming </a:t>
            </a:r>
            <a:r>
              <a:rPr lang="en-US" sz="2400" err="1">
                <a:latin typeface="Century Gothic" panose="020B0502020202020204" pitchFamily="34" charset="0"/>
              </a:rPr>
              <a:t>Mr</a:t>
            </a:r>
            <a:r>
              <a:rPr lang="en-US" sz="2400">
                <a:latin typeface="Century Gothic" panose="020B0502020202020204" pitchFamily="34" charset="0"/>
              </a:rPr>
              <a:t> Proctor </a:t>
            </a:r>
          </a:p>
          <a:p>
            <a:r>
              <a:rPr lang="en-US" sz="2400">
                <a:latin typeface="Century Gothic" panose="020B0502020202020204" pitchFamily="34" charset="0"/>
              </a:rPr>
              <a:t>Music curriculum </a:t>
            </a:r>
            <a:r>
              <a:rPr lang="en-US" sz="2400" err="1">
                <a:latin typeface="Century Gothic" panose="020B0502020202020204" pitchFamily="34" charset="0"/>
              </a:rPr>
              <a:t>Mr</a:t>
            </a:r>
            <a:r>
              <a:rPr lang="en-US" sz="2400">
                <a:latin typeface="Century Gothic" panose="020B0502020202020204" pitchFamily="34" charset="0"/>
              </a:rPr>
              <a:t> Proctor </a:t>
            </a:r>
          </a:p>
          <a:p>
            <a:r>
              <a:rPr lang="en-US" sz="2400">
                <a:latin typeface="Century Gothic" panose="020B0502020202020204" pitchFamily="34" charset="0"/>
              </a:rPr>
              <a:t>Interventions in </a:t>
            </a:r>
            <a:r>
              <a:rPr lang="en-US" sz="2400" err="1">
                <a:latin typeface="Century Gothic" panose="020B0502020202020204" pitchFamily="34" charset="0"/>
              </a:rPr>
              <a:t>maths</a:t>
            </a:r>
            <a:r>
              <a:rPr lang="en-US" sz="2400">
                <a:latin typeface="Century Gothic" panose="020B0502020202020204" pitchFamily="34" charset="0"/>
              </a:rPr>
              <a:t>, reading, comprehension, spelling, handwriting, times tables, </a:t>
            </a:r>
            <a:r>
              <a:rPr lang="en-US" sz="2400" err="1">
                <a:latin typeface="Century Gothic" panose="020B0502020202020204" pitchFamily="34" charset="0"/>
              </a:rPr>
              <a:t>SPaG</a:t>
            </a:r>
            <a:r>
              <a:rPr lang="en-US" sz="2400">
                <a:latin typeface="Century Gothic" panose="020B0502020202020204" pitchFamily="34" charset="0"/>
              </a:rPr>
              <a:t>, nurture </a:t>
            </a:r>
            <a:r>
              <a:rPr lang="en-US" sz="2400" err="1">
                <a:latin typeface="Century Gothic" panose="020B0502020202020204" pitchFamily="34" charset="0"/>
              </a:rPr>
              <a:t>etc</a:t>
            </a:r>
            <a:endParaRPr lang="en-US" sz="2400">
              <a:latin typeface="Century Gothic" panose="020B0502020202020204" pitchFamily="34" charset="0"/>
            </a:endParaRPr>
          </a:p>
          <a:p>
            <a:r>
              <a:rPr lang="en-US" sz="2400">
                <a:latin typeface="Century Gothic" panose="020B0502020202020204" pitchFamily="34" charset="0"/>
              </a:rPr>
              <a:t>PE this term is Monday and Tuesdays. Look out for the occasional bonus PE day. </a:t>
            </a:r>
            <a:endParaRPr lang="en-GB" sz="2400">
              <a:latin typeface="Century Gothic" panose="020B0502020202020204" pitchFamily="34" charset="0"/>
            </a:endParaRPr>
          </a:p>
        </p:txBody>
      </p:sp>
    </p:spTree>
    <p:extLst>
      <p:ext uri="{BB962C8B-B14F-4D97-AF65-F5344CB8AC3E}">
        <p14:creationId xmlns:p14="http://schemas.microsoft.com/office/powerpoint/2010/main" val="792798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atin typeface="Century Gothic" panose="020B0502020202020204" pitchFamily="34" charset="0"/>
                <a:ea typeface="Comic Sans MS" charset="0"/>
                <a:cs typeface="Comic Sans MS" charset="0"/>
              </a:rPr>
              <a:t>Topics/Events</a:t>
            </a:r>
          </a:p>
        </p:txBody>
      </p:sp>
      <p:sp>
        <p:nvSpPr>
          <p:cNvPr id="3" name="Content Placeholder 2"/>
          <p:cNvSpPr>
            <a:spLocks noGrp="1"/>
          </p:cNvSpPr>
          <p:nvPr>
            <p:ph idx="1"/>
          </p:nvPr>
        </p:nvSpPr>
        <p:spPr/>
        <p:txBody>
          <a:bodyPr vert="horz" lIns="91440" tIns="45720" rIns="91440" bIns="45720" rtlCol="0" anchor="t">
            <a:normAutofit/>
          </a:bodyPr>
          <a:lstStyle/>
          <a:p>
            <a:pPr marL="0" indent="0">
              <a:buNone/>
            </a:pPr>
            <a:endParaRPr lang="en-US"/>
          </a:p>
          <a:p>
            <a:r>
              <a:rPr lang="en-US" sz="2400">
                <a:latin typeface="Century Gothic" panose="020B0502020202020204" pitchFamily="34" charset="0"/>
                <a:ea typeface="Comic Sans MS" charset="0"/>
                <a:cs typeface="Comic Sans MS" charset="0"/>
              </a:rPr>
              <a:t>Autumn term – The Tudors, visit to Ford Green Hall Year 5 and 6 Winter warmer in the hall, disco Wednesday 8</a:t>
            </a:r>
            <a:r>
              <a:rPr lang="en-US" sz="2400" baseline="30000">
                <a:latin typeface="Century Gothic" panose="020B0502020202020204" pitchFamily="34" charset="0"/>
                <a:ea typeface="Comic Sans MS" charset="0"/>
                <a:cs typeface="Comic Sans MS" charset="0"/>
              </a:rPr>
              <a:t>th</a:t>
            </a:r>
            <a:r>
              <a:rPr lang="en-US" sz="2400">
                <a:latin typeface="Century Gothic" panose="020B0502020202020204" pitchFamily="34" charset="0"/>
                <a:ea typeface="Comic Sans MS" charset="0"/>
                <a:cs typeface="Comic Sans MS" charset="0"/>
              </a:rPr>
              <a:t> October fireworks night Friday 7</a:t>
            </a:r>
            <a:r>
              <a:rPr lang="en-US" sz="2400" baseline="30000">
                <a:latin typeface="Century Gothic" panose="020B0502020202020204" pitchFamily="34" charset="0"/>
                <a:ea typeface="Comic Sans MS" charset="0"/>
                <a:cs typeface="Comic Sans MS" charset="0"/>
              </a:rPr>
              <a:t>th</a:t>
            </a:r>
            <a:r>
              <a:rPr lang="en-US" sz="2400">
                <a:latin typeface="Century Gothic" panose="020B0502020202020204" pitchFamily="34" charset="0"/>
                <a:ea typeface="Comic Sans MS" charset="0"/>
                <a:cs typeface="Comic Sans MS" charset="0"/>
              </a:rPr>
              <a:t> November</a:t>
            </a:r>
          </a:p>
          <a:p>
            <a:r>
              <a:rPr lang="en-US" sz="2400">
                <a:latin typeface="Century Gothic" panose="020B0502020202020204" pitchFamily="34" charset="0"/>
                <a:ea typeface="Comic Sans MS" charset="0"/>
                <a:cs typeface="Comic Sans MS" charset="0"/>
              </a:rPr>
              <a:t>Spring term – The Victorians – visit to Quarry Bank Mill on Thursday 5</a:t>
            </a:r>
            <a:r>
              <a:rPr lang="en-US" sz="2400" baseline="30000">
                <a:latin typeface="Century Gothic" panose="020B0502020202020204" pitchFamily="34" charset="0"/>
                <a:ea typeface="Comic Sans MS" charset="0"/>
                <a:cs typeface="Comic Sans MS" charset="0"/>
              </a:rPr>
              <a:t>th</a:t>
            </a:r>
            <a:r>
              <a:rPr lang="en-US" sz="2400">
                <a:latin typeface="Century Gothic" panose="020B0502020202020204" pitchFamily="34" charset="0"/>
                <a:ea typeface="Comic Sans MS" charset="0"/>
                <a:cs typeface="Comic Sans MS" charset="0"/>
              </a:rPr>
              <a:t> February, Year 5 Victorians assembly Thursday 12</a:t>
            </a:r>
            <a:r>
              <a:rPr lang="en-US" sz="2400" baseline="30000">
                <a:latin typeface="Century Gothic" panose="020B0502020202020204" pitchFamily="34" charset="0"/>
                <a:ea typeface="Comic Sans MS" charset="0"/>
                <a:cs typeface="Comic Sans MS" charset="0"/>
              </a:rPr>
              <a:t>th</a:t>
            </a:r>
            <a:r>
              <a:rPr lang="en-US" sz="2400">
                <a:latin typeface="Century Gothic" panose="020B0502020202020204" pitchFamily="34" charset="0"/>
                <a:ea typeface="Comic Sans MS" charset="0"/>
                <a:cs typeface="Comic Sans MS" charset="0"/>
              </a:rPr>
              <a:t> February, disco February 11</a:t>
            </a:r>
            <a:r>
              <a:rPr lang="en-US" sz="2400" baseline="30000">
                <a:latin typeface="Century Gothic" panose="020B0502020202020204" pitchFamily="34" charset="0"/>
                <a:ea typeface="Comic Sans MS" charset="0"/>
                <a:cs typeface="Comic Sans MS" charset="0"/>
              </a:rPr>
              <a:t>th</a:t>
            </a:r>
            <a:r>
              <a:rPr lang="en-US" sz="2400">
                <a:latin typeface="Century Gothic" panose="020B0502020202020204" pitchFamily="34" charset="0"/>
                <a:ea typeface="Comic Sans MS" charset="0"/>
                <a:cs typeface="Comic Sans MS" charset="0"/>
              </a:rPr>
              <a:t> </a:t>
            </a:r>
          </a:p>
          <a:p>
            <a:r>
              <a:rPr lang="en-US" sz="2400">
                <a:latin typeface="Century Gothic" panose="020B0502020202020204" pitchFamily="34" charset="0"/>
                <a:ea typeface="Comic Sans MS" charset="0"/>
                <a:cs typeface="Comic Sans MS" charset="0"/>
              </a:rPr>
              <a:t>Summer term – India, Worm Charming is Saturday 13</a:t>
            </a:r>
            <a:r>
              <a:rPr lang="en-US" sz="2400" baseline="30000">
                <a:latin typeface="Century Gothic" panose="020B0502020202020204" pitchFamily="34" charset="0"/>
                <a:ea typeface="Comic Sans MS" charset="0"/>
                <a:cs typeface="Comic Sans MS" charset="0"/>
              </a:rPr>
              <a:t>th</a:t>
            </a:r>
            <a:r>
              <a:rPr lang="en-US" sz="2400">
                <a:latin typeface="Century Gothic" panose="020B0502020202020204" pitchFamily="34" charset="0"/>
                <a:ea typeface="Comic Sans MS" charset="0"/>
                <a:cs typeface="Comic Sans MS" charset="0"/>
              </a:rPr>
              <a:t> June, </a:t>
            </a:r>
          </a:p>
        </p:txBody>
      </p:sp>
    </p:spTree>
    <p:extLst>
      <p:ext uri="{BB962C8B-B14F-4D97-AF65-F5344CB8AC3E}">
        <p14:creationId xmlns:p14="http://schemas.microsoft.com/office/powerpoint/2010/main" val="260485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atin typeface="Comic Sans MS"/>
                <a:ea typeface="Comic Sans MS" charset="0"/>
                <a:cs typeface="Comic Sans MS" charset="0"/>
              </a:rPr>
              <a:t>Accelerated Reader</a:t>
            </a:r>
          </a:p>
        </p:txBody>
      </p:sp>
      <p:sp>
        <p:nvSpPr>
          <p:cNvPr id="3" name="Content Placeholder 2"/>
          <p:cNvSpPr>
            <a:spLocks noGrp="1"/>
          </p:cNvSpPr>
          <p:nvPr>
            <p:ph idx="1"/>
          </p:nvPr>
        </p:nvSpPr>
        <p:spPr>
          <a:xfrm>
            <a:off x="2589212" y="1234911"/>
            <a:ext cx="8915400" cy="4676311"/>
          </a:xfrm>
        </p:spPr>
        <p:txBody>
          <a:bodyPr vert="horz" lIns="91440" tIns="45720" rIns="91440" bIns="45720" rtlCol="0" anchor="t">
            <a:normAutofit fontScale="92500" lnSpcReduction="10000"/>
          </a:bodyPr>
          <a:lstStyle/>
          <a:p>
            <a:pPr marL="0" indent="0">
              <a:buNone/>
            </a:pPr>
            <a:endParaRPr lang="en-US"/>
          </a:p>
          <a:p>
            <a:r>
              <a:rPr lang="en-US" sz="2400">
                <a:latin typeface="Century Gothic" panose="020B0502020202020204" pitchFamily="34" charset="0"/>
                <a:ea typeface="Comic Sans MS" charset="0"/>
                <a:cs typeface="Comic Sans MS" charset="0"/>
              </a:rPr>
              <a:t>Half termly star reader tests </a:t>
            </a:r>
          </a:p>
          <a:p>
            <a:r>
              <a:rPr lang="en-GB" sz="2400"/>
              <a:t>How can we track children’s progress? Quizzes Once children have completed their book, they will take a short online quiz. This will test their understanding of the book. They will score points if they pass the test and their word count will be recorded within their personal login page on the AR website. Y3 and 4 children have a flower picture that they aim to complete and Y5/6 have a bar chart to show their progress. </a:t>
            </a:r>
            <a:endParaRPr lang="en-US" sz="2400">
              <a:latin typeface="Comic Sans MS"/>
              <a:ea typeface="Comic Sans MS" charset="0"/>
              <a:cs typeface="Comic Sans MS" charset="0"/>
            </a:endParaRPr>
          </a:p>
          <a:p>
            <a:r>
              <a:rPr lang="en-GB" sz="2400"/>
              <a:t>Can my child still choose any book? Yes of course! We would never discourage a child from reading. Children can have a ‘Free Choice Book’ in addition to their Accelerated Reader Book. This can be any level, fiction or non-fiction. Children can of course complete quizzes on these books too. </a:t>
            </a:r>
            <a:endParaRPr lang="en-US" sz="2400">
              <a:latin typeface="Comic Sans MS"/>
              <a:ea typeface="Comic Sans MS" charset="0"/>
              <a:cs typeface="Comic Sans MS" charset="0"/>
            </a:endParaRPr>
          </a:p>
        </p:txBody>
      </p:sp>
    </p:spTree>
    <p:extLst>
      <p:ext uri="{BB962C8B-B14F-4D97-AF65-F5344CB8AC3E}">
        <p14:creationId xmlns:p14="http://schemas.microsoft.com/office/powerpoint/2010/main" val="938735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atin typeface="Comic Sans MS"/>
                <a:ea typeface="Comic Sans MS" charset="0"/>
                <a:cs typeface="Comic Sans MS" charset="0"/>
              </a:rPr>
              <a:t>Accelerated Reader</a:t>
            </a:r>
          </a:p>
        </p:txBody>
      </p:sp>
      <p:sp>
        <p:nvSpPr>
          <p:cNvPr id="3" name="Content Placeholder 2"/>
          <p:cNvSpPr>
            <a:spLocks noGrp="1"/>
          </p:cNvSpPr>
          <p:nvPr>
            <p:ph idx="1"/>
          </p:nvPr>
        </p:nvSpPr>
        <p:spPr>
          <a:xfrm>
            <a:off x="2589212" y="1234911"/>
            <a:ext cx="8915400" cy="4676311"/>
          </a:xfrm>
        </p:spPr>
        <p:txBody>
          <a:bodyPr vert="horz" lIns="91440" tIns="45720" rIns="91440" bIns="45720" rtlCol="0" anchor="t">
            <a:normAutofit fontScale="92500" lnSpcReduction="10000"/>
          </a:bodyPr>
          <a:lstStyle/>
          <a:p>
            <a:pPr marL="0" indent="0">
              <a:buNone/>
            </a:pPr>
            <a:endParaRPr lang="en-US"/>
          </a:p>
          <a:p>
            <a:r>
              <a:rPr lang="en-GB" sz="2400"/>
              <a:t>AR at home. Children can login to their AR account at home, from there, you can see what books they have been reading and how they have performed in their latest quizzes. If you want to check the Accelerated Reader level of a book you have at home/want to buy, you can visit ARBookFind.co.uk</a:t>
            </a:r>
            <a:endParaRPr lang="en-US" sz="2400">
              <a:latin typeface="Comic Sans MS"/>
              <a:ea typeface="Comic Sans MS" charset="0"/>
              <a:cs typeface="Comic Sans MS" charset="0"/>
            </a:endParaRPr>
          </a:p>
          <a:p>
            <a:r>
              <a:rPr lang="en-GB" sz="2400"/>
              <a:t> Rewards: Certificate in assembly and a Gold Medal Award for completing their flower/bar chart. Children’s photographs will be placed on the Millionaire Reader Display – library. Certificates and prizes will be awarded when children have read 250,000,500,000,750,000 and 1 million words. </a:t>
            </a:r>
            <a:endParaRPr lang="en-US" sz="2400">
              <a:latin typeface="Comic Sans MS"/>
              <a:ea typeface="Comic Sans MS" charset="0"/>
              <a:cs typeface="Comic Sans MS" charset="0"/>
            </a:endParaRPr>
          </a:p>
          <a:p>
            <a:r>
              <a:rPr lang="en-US" sz="2400">
                <a:latin typeface="Century Gothic" panose="020B0502020202020204" pitchFamily="34" charset="0"/>
                <a:ea typeface="Comic Sans MS" charset="0"/>
                <a:cs typeface="Comic Sans MS" charset="0"/>
              </a:rPr>
              <a:t>Please let me know if you ever struggle to access AR at home. The children have their own login which is the same as last year.</a:t>
            </a:r>
          </a:p>
        </p:txBody>
      </p:sp>
    </p:spTree>
    <p:extLst>
      <p:ext uri="{BB962C8B-B14F-4D97-AF65-F5344CB8AC3E}">
        <p14:creationId xmlns:p14="http://schemas.microsoft.com/office/powerpoint/2010/main" val="34933097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Century Gothic" panose="020B0502020202020204" pitchFamily="34" charset="0"/>
              </a:rPr>
              <a:t>Times tables and </a:t>
            </a:r>
            <a:r>
              <a:rPr lang="en-GB" err="1">
                <a:latin typeface="Century Gothic" panose="020B0502020202020204" pitchFamily="34" charset="0"/>
              </a:rPr>
              <a:t>Sumdog</a:t>
            </a:r>
            <a:r>
              <a:rPr lang="en-GB">
                <a:latin typeface="Century Gothic" panose="020B0502020202020204" pitchFamily="34" charset="0"/>
              </a:rPr>
              <a:t> and homework</a:t>
            </a:r>
          </a:p>
        </p:txBody>
      </p:sp>
      <p:sp>
        <p:nvSpPr>
          <p:cNvPr id="3" name="Content Placeholder 2"/>
          <p:cNvSpPr>
            <a:spLocks noGrp="1"/>
          </p:cNvSpPr>
          <p:nvPr>
            <p:ph idx="1"/>
          </p:nvPr>
        </p:nvSpPr>
        <p:spPr>
          <a:xfrm>
            <a:off x="2589212" y="1371599"/>
            <a:ext cx="8915400" cy="5001491"/>
          </a:xfrm>
        </p:spPr>
        <p:txBody>
          <a:bodyPr vert="horz" lIns="91440" tIns="45720" rIns="91440" bIns="45720" rtlCol="0" anchor="t">
            <a:normAutofit fontScale="92500" lnSpcReduction="10000"/>
          </a:bodyPr>
          <a:lstStyle/>
          <a:p>
            <a:endParaRPr lang="en-GB" sz="2400">
              <a:latin typeface="Comic Sans MS" panose="030F0702030302020204" pitchFamily="66" charset="0"/>
            </a:endParaRPr>
          </a:p>
          <a:p>
            <a:endParaRPr lang="en-GB" sz="2400">
              <a:latin typeface="Comic Sans MS" panose="030F0702030302020204" pitchFamily="66" charset="0"/>
            </a:endParaRPr>
          </a:p>
          <a:p>
            <a:r>
              <a:rPr lang="en-GB" sz="2400">
                <a:latin typeface="Century Gothic" panose="020B0502020202020204" pitchFamily="34" charset="0"/>
              </a:rPr>
              <a:t>We will continue to teach and access the children on their times tables</a:t>
            </a:r>
          </a:p>
          <a:p>
            <a:r>
              <a:rPr lang="en-GB" sz="2400">
                <a:latin typeface="Century Gothic" panose="020B0502020202020204" pitchFamily="34" charset="0"/>
              </a:rPr>
              <a:t> We will continue to use </a:t>
            </a:r>
            <a:r>
              <a:rPr lang="en-GB" sz="2400" err="1">
                <a:latin typeface="Century Gothic" panose="020B0502020202020204" pitchFamily="34" charset="0"/>
              </a:rPr>
              <a:t>Sumdog</a:t>
            </a:r>
            <a:r>
              <a:rPr lang="en-GB" sz="2400">
                <a:latin typeface="Century Gothic" panose="020B0502020202020204" pitchFamily="34" charset="0"/>
              </a:rPr>
              <a:t> this year to support the children’s maths skills in a fun way both in school and at home</a:t>
            </a:r>
          </a:p>
          <a:p>
            <a:r>
              <a:rPr lang="en-GB" sz="2400">
                <a:latin typeface="Century Gothic" panose="020B0502020202020204" pitchFamily="34" charset="0"/>
              </a:rPr>
              <a:t>Homework will be set on Seesaw on Tuesday evenings or Wednesday mornings and will alternate between maths and </a:t>
            </a:r>
            <a:r>
              <a:rPr lang="en-GB" sz="2400" err="1">
                <a:latin typeface="Century Gothic" panose="020B0502020202020204" pitchFamily="34" charset="0"/>
              </a:rPr>
              <a:t>SPaG</a:t>
            </a:r>
            <a:r>
              <a:rPr lang="en-GB" sz="2400">
                <a:latin typeface="Century Gothic" panose="020B0502020202020204" pitchFamily="34" charset="0"/>
              </a:rPr>
              <a:t> skills</a:t>
            </a:r>
          </a:p>
          <a:p>
            <a:r>
              <a:rPr lang="en-GB" sz="2400">
                <a:latin typeface="Century Gothic" panose="020B0502020202020204" pitchFamily="34" charset="0"/>
              </a:rPr>
              <a:t>Please try and listen to your child read at least 3 times per week</a:t>
            </a:r>
          </a:p>
          <a:p>
            <a:r>
              <a:rPr lang="en-GB" sz="2400">
                <a:latin typeface="Century Gothic" panose="020B0502020202020204" pitchFamily="34" charset="0"/>
              </a:rPr>
              <a:t>Please encourage your child to complete AR quizzes at home</a:t>
            </a:r>
            <a:br>
              <a:rPr lang="en-GB" sz="2400">
                <a:latin typeface="Comic Sans MS" panose="030F0702030302020204" pitchFamily="66" charset="0"/>
              </a:rPr>
            </a:br>
            <a:endParaRPr lang="en-GB" sz="2400">
              <a:latin typeface="Comic Sans MS" panose="030F0702030302020204" pitchFamily="66" charset="0"/>
            </a:endParaRPr>
          </a:p>
        </p:txBody>
      </p:sp>
    </p:spTree>
    <p:extLst>
      <p:ext uri="{BB962C8B-B14F-4D97-AF65-F5344CB8AC3E}">
        <p14:creationId xmlns:p14="http://schemas.microsoft.com/office/powerpoint/2010/main" val="4065093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Century Gothic" panose="020B0502020202020204" pitchFamily="34" charset="0"/>
              </a:rPr>
              <a:t>Writing, reading and spelling in school</a:t>
            </a:r>
          </a:p>
        </p:txBody>
      </p:sp>
      <p:sp>
        <p:nvSpPr>
          <p:cNvPr id="3" name="Content Placeholder 2"/>
          <p:cNvSpPr>
            <a:spLocks noGrp="1"/>
          </p:cNvSpPr>
          <p:nvPr>
            <p:ph idx="1"/>
          </p:nvPr>
        </p:nvSpPr>
        <p:spPr/>
        <p:txBody>
          <a:bodyPr vert="horz" lIns="91440" tIns="45720" rIns="91440" bIns="45720" rtlCol="0" anchor="t">
            <a:normAutofit fontScale="92500" lnSpcReduction="10000"/>
          </a:bodyPr>
          <a:lstStyle/>
          <a:p>
            <a:r>
              <a:rPr lang="en-GB" sz="2400">
                <a:latin typeface="Century Gothic" panose="020B0502020202020204" pitchFamily="34" charset="0"/>
              </a:rPr>
              <a:t>Children will receive 2 spelling lessons per week</a:t>
            </a:r>
          </a:p>
          <a:p>
            <a:r>
              <a:rPr lang="en-GB" sz="2400">
                <a:latin typeface="Century Gothic" panose="020B0502020202020204" pitchFamily="34" charset="0"/>
              </a:rPr>
              <a:t>3 Guided Reading sessions per week</a:t>
            </a:r>
          </a:p>
          <a:p>
            <a:r>
              <a:rPr lang="en-GB" sz="2400">
                <a:latin typeface="Century Gothic" panose="020B0502020202020204" pitchFamily="34" charset="0"/>
              </a:rPr>
              <a:t>5 P&amp;G starter lessons per week</a:t>
            </a:r>
          </a:p>
          <a:p>
            <a:r>
              <a:rPr lang="en-GB" sz="2400">
                <a:latin typeface="Century Gothic" panose="020B0502020202020204" pitchFamily="34" charset="0"/>
              </a:rPr>
              <a:t>4 writing lessons per week</a:t>
            </a:r>
          </a:p>
          <a:p>
            <a:r>
              <a:rPr lang="en-GB" sz="2400">
                <a:latin typeface="Century Gothic" panose="020B0502020202020204" pitchFamily="34" charset="0"/>
              </a:rPr>
              <a:t>Additional reading, writing and </a:t>
            </a:r>
            <a:r>
              <a:rPr lang="en-GB" sz="2400" err="1">
                <a:latin typeface="Century Gothic" panose="020B0502020202020204" pitchFamily="34" charset="0"/>
              </a:rPr>
              <a:t>SPaG</a:t>
            </a:r>
            <a:r>
              <a:rPr lang="en-GB" sz="2400">
                <a:latin typeface="Century Gothic" panose="020B0502020202020204" pitchFamily="34" charset="0"/>
              </a:rPr>
              <a:t> interventions as well as maths interventions throughout the year for all attainment levels</a:t>
            </a:r>
            <a:br>
              <a:rPr lang="en-GB" sz="2400"/>
            </a:br>
            <a:br>
              <a:rPr lang="en-GB" sz="2400"/>
            </a:br>
            <a:br>
              <a:rPr lang="en-GB" sz="2400"/>
            </a:br>
            <a:endParaRPr lang="en-GB" sz="2400"/>
          </a:p>
        </p:txBody>
      </p:sp>
    </p:spTree>
    <p:extLst>
      <p:ext uri="{BB962C8B-B14F-4D97-AF65-F5344CB8AC3E}">
        <p14:creationId xmlns:p14="http://schemas.microsoft.com/office/powerpoint/2010/main" val="40196120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245097"/>
            <a:ext cx="8911687" cy="1762812"/>
          </a:xfrm>
        </p:spPr>
        <p:txBody>
          <a:bodyPr/>
          <a:lstStyle/>
          <a:p>
            <a:r>
              <a:rPr lang="en-GB"/>
              <a:t>Internet safety and mobile phones </a:t>
            </a:r>
            <a:endParaRPr lang="en-GB">
              <a:latin typeface="Century Gothic" panose="020B0502020202020204" pitchFamily="34" charset="0"/>
            </a:endParaRPr>
          </a:p>
        </p:txBody>
      </p:sp>
      <p:sp>
        <p:nvSpPr>
          <p:cNvPr id="3" name="Content Placeholder 2"/>
          <p:cNvSpPr>
            <a:spLocks noGrp="1"/>
          </p:cNvSpPr>
          <p:nvPr>
            <p:ph idx="1"/>
          </p:nvPr>
        </p:nvSpPr>
        <p:spPr>
          <a:xfrm>
            <a:off x="2589212" y="923828"/>
            <a:ext cx="8915400" cy="5670222"/>
          </a:xfrm>
        </p:spPr>
        <p:txBody>
          <a:bodyPr vert="horz" lIns="91440" tIns="45720" rIns="91440" bIns="45720" rtlCol="0" anchor="t">
            <a:normAutofit fontScale="92500" lnSpcReduction="10000"/>
          </a:bodyPr>
          <a:lstStyle/>
          <a:p>
            <a:r>
              <a:rPr lang="en-GB" sz="2400"/>
              <a:t>Know what your child is doing- watch and consider if the content appropriate? </a:t>
            </a:r>
            <a:endParaRPr lang="en-GB" sz="2400">
              <a:latin typeface="Century Gothic" panose="020B0502020202020204" pitchFamily="34" charset="0"/>
            </a:endParaRPr>
          </a:p>
          <a:p>
            <a:r>
              <a:rPr lang="en-GB" sz="2400"/>
              <a:t>Be interested!</a:t>
            </a:r>
            <a:endParaRPr lang="en-GB" sz="2400">
              <a:latin typeface="Century Gothic" panose="020B0502020202020204" pitchFamily="34" charset="0"/>
            </a:endParaRPr>
          </a:p>
          <a:p>
            <a:r>
              <a:rPr lang="en-GB" sz="2400"/>
              <a:t>Check accounts/channels and know their passwords </a:t>
            </a:r>
            <a:endParaRPr lang="en-GB" sz="2400">
              <a:latin typeface="Century Gothic" panose="020B0502020202020204" pitchFamily="34" charset="0"/>
            </a:endParaRPr>
          </a:p>
          <a:p>
            <a:r>
              <a:rPr lang="en-GB" sz="2400"/>
              <a:t>Check usernames and contacts </a:t>
            </a:r>
            <a:endParaRPr lang="en-GB" sz="2400">
              <a:latin typeface="Century Gothic" panose="020B0502020202020204" pitchFamily="34" charset="0"/>
            </a:endParaRPr>
          </a:p>
          <a:p>
            <a:r>
              <a:rPr lang="en-GB" sz="2400"/>
              <a:t>Limit time on devices</a:t>
            </a:r>
          </a:p>
          <a:p>
            <a:r>
              <a:rPr lang="en-GB" sz="2400"/>
              <a:t>Ban usage near bedtimes and keep devices out of the bedroom </a:t>
            </a:r>
          </a:p>
          <a:p>
            <a:r>
              <a:rPr lang="en-GB" sz="2400"/>
              <a:t>Concerns ? Talk to child/ school/ other parents/ police</a:t>
            </a:r>
          </a:p>
          <a:p>
            <a:r>
              <a:rPr lang="en-GB" sz="2400"/>
              <a:t>Most of all BE OPEN and TALK….</a:t>
            </a:r>
          </a:p>
          <a:p>
            <a:r>
              <a:rPr lang="en-GB" sz="2400"/>
              <a:t>Recommendations within schools suggest delaying getting your child a mobile phone as long as possible. It remains the cause of the majority of issues in Year 5 and 6.</a:t>
            </a:r>
          </a:p>
          <a:p>
            <a:r>
              <a:rPr lang="en-GB" sz="2400"/>
              <a:t>Show additional PP regarding the above.</a:t>
            </a:r>
          </a:p>
          <a:p>
            <a:endParaRPr lang="en-GB" sz="2400"/>
          </a:p>
          <a:p>
            <a:endParaRPr lang="en-GB" sz="2400"/>
          </a:p>
        </p:txBody>
      </p:sp>
    </p:spTree>
    <p:extLst>
      <p:ext uri="{BB962C8B-B14F-4D97-AF65-F5344CB8AC3E}">
        <p14:creationId xmlns:p14="http://schemas.microsoft.com/office/powerpoint/2010/main" val="1306436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4EEE4-07E3-21C8-AD49-9EE62CE86094}"/>
              </a:ext>
            </a:extLst>
          </p:cNvPr>
          <p:cNvSpPr>
            <a:spLocks noGrp="1"/>
          </p:cNvSpPr>
          <p:nvPr>
            <p:ph type="title"/>
          </p:nvPr>
        </p:nvSpPr>
        <p:spPr/>
        <p:txBody>
          <a:bodyPr/>
          <a:lstStyle/>
          <a:p>
            <a:r>
              <a:rPr lang="en-US">
                <a:latin typeface="Comic Sans MS"/>
              </a:rPr>
              <a:t> </a:t>
            </a:r>
            <a:r>
              <a:rPr lang="en-US" err="1">
                <a:latin typeface="Comic Sans MS"/>
              </a:rPr>
              <a:t>Behaviour</a:t>
            </a:r>
            <a:r>
              <a:rPr lang="en-US">
                <a:latin typeface="Comic Sans MS"/>
              </a:rPr>
              <a:t> policy</a:t>
            </a:r>
          </a:p>
        </p:txBody>
      </p:sp>
      <p:pic>
        <p:nvPicPr>
          <p:cNvPr id="7" name="Picture 7" descr="A picture containing wall, indoor&#10;&#10;Description automatically generated">
            <a:extLst>
              <a:ext uri="{FF2B5EF4-FFF2-40B4-BE49-F238E27FC236}">
                <a16:creationId xmlns:a16="http://schemas.microsoft.com/office/drawing/2014/main" id="{51F44645-1431-C8F6-85AE-63151D3BB23C}"/>
              </a:ext>
            </a:extLst>
          </p:cNvPr>
          <p:cNvPicPr>
            <a:picLocks noChangeAspect="1"/>
          </p:cNvPicPr>
          <p:nvPr/>
        </p:nvPicPr>
        <p:blipFill>
          <a:blip r:embed="rId2"/>
          <a:stretch>
            <a:fillRect/>
          </a:stretch>
        </p:blipFill>
        <p:spPr>
          <a:xfrm>
            <a:off x="9452898" y="88584"/>
            <a:ext cx="2409825" cy="1895475"/>
          </a:xfrm>
          <a:prstGeom prst="rect">
            <a:avLst/>
          </a:prstGeom>
        </p:spPr>
      </p:pic>
      <p:pic>
        <p:nvPicPr>
          <p:cNvPr id="8" name="Picture 8">
            <a:extLst>
              <a:ext uri="{FF2B5EF4-FFF2-40B4-BE49-F238E27FC236}">
                <a16:creationId xmlns:a16="http://schemas.microsoft.com/office/drawing/2014/main" id="{84CB2F88-93EB-FE83-583E-EC2B6CA7E39B}"/>
              </a:ext>
            </a:extLst>
          </p:cNvPr>
          <p:cNvPicPr>
            <a:picLocks noChangeAspect="1"/>
          </p:cNvPicPr>
          <p:nvPr/>
        </p:nvPicPr>
        <p:blipFill>
          <a:blip r:embed="rId3"/>
          <a:stretch>
            <a:fillRect/>
          </a:stretch>
        </p:blipFill>
        <p:spPr>
          <a:xfrm>
            <a:off x="10160167" y="4357390"/>
            <a:ext cx="1657350" cy="2342861"/>
          </a:xfrm>
          <a:prstGeom prst="rect">
            <a:avLst/>
          </a:prstGeom>
        </p:spPr>
      </p:pic>
      <p:pic>
        <p:nvPicPr>
          <p:cNvPr id="9" name="Picture 9" descr="A picture containing logo&#10;&#10;Description automatically generated">
            <a:extLst>
              <a:ext uri="{FF2B5EF4-FFF2-40B4-BE49-F238E27FC236}">
                <a16:creationId xmlns:a16="http://schemas.microsoft.com/office/drawing/2014/main" id="{F594D757-47D9-EB88-8E3B-D15B14C728D1}"/>
              </a:ext>
            </a:extLst>
          </p:cNvPr>
          <p:cNvPicPr>
            <a:picLocks noChangeAspect="1"/>
          </p:cNvPicPr>
          <p:nvPr/>
        </p:nvPicPr>
        <p:blipFill>
          <a:blip r:embed="rId4"/>
          <a:stretch>
            <a:fillRect/>
          </a:stretch>
        </p:blipFill>
        <p:spPr>
          <a:xfrm>
            <a:off x="7346620" y="4336330"/>
            <a:ext cx="2402306" cy="2342861"/>
          </a:xfrm>
          <a:prstGeom prst="rect">
            <a:avLst/>
          </a:prstGeom>
        </p:spPr>
      </p:pic>
      <p:pic>
        <p:nvPicPr>
          <p:cNvPr id="10" name="Picture 10" descr="A picture containing text, indoor, wall, counter&#10;&#10;Description automatically generated">
            <a:extLst>
              <a:ext uri="{FF2B5EF4-FFF2-40B4-BE49-F238E27FC236}">
                <a16:creationId xmlns:a16="http://schemas.microsoft.com/office/drawing/2014/main" id="{8B202C62-248E-286F-769E-B8F661A3DE73}"/>
              </a:ext>
            </a:extLst>
          </p:cNvPr>
          <p:cNvPicPr>
            <a:picLocks noChangeAspect="1"/>
          </p:cNvPicPr>
          <p:nvPr/>
        </p:nvPicPr>
        <p:blipFill>
          <a:blip r:embed="rId5"/>
          <a:stretch>
            <a:fillRect/>
          </a:stretch>
        </p:blipFill>
        <p:spPr>
          <a:xfrm>
            <a:off x="914400" y="4508060"/>
            <a:ext cx="2402306" cy="2275579"/>
          </a:xfrm>
          <a:prstGeom prst="rect">
            <a:avLst/>
          </a:prstGeom>
        </p:spPr>
      </p:pic>
      <p:pic>
        <p:nvPicPr>
          <p:cNvPr id="11" name="Picture 11" descr="A picture containing text, clipart&#10;&#10;Description automatically generated">
            <a:extLst>
              <a:ext uri="{FF2B5EF4-FFF2-40B4-BE49-F238E27FC236}">
                <a16:creationId xmlns:a16="http://schemas.microsoft.com/office/drawing/2014/main" id="{3AB2FFEC-C2A8-17C2-D981-14A7A0100217}"/>
              </a:ext>
            </a:extLst>
          </p:cNvPr>
          <p:cNvPicPr>
            <a:picLocks noChangeAspect="1"/>
          </p:cNvPicPr>
          <p:nvPr/>
        </p:nvPicPr>
        <p:blipFill>
          <a:blip r:embed="rId6"/>
          <a:stretch>
            <a:fillRect/>
          </a:stretch>
        </p:blipFill>
        <p:spPr>
          <a:xfrm>
            <a:off x="4293268" y="3328618"/>
            <a:ext cx="2743200" cy="621869"/>
          </a:xfrm>
          <a:prstGeom prst="rect">
            <a:avLst/>
          </a:prstGeom>
        </p:spPr>
      </p:pic>
      <p:pic>
        <p:nvPicPr>
          <p:cNvPr id="12" name="Picture 12" descr="Text&#10;&#10;Description automatically generated">
            <a:extLst>
              <a:ext uri="{FF2B5EF4-FFF2-40B4-BE49-F238E27FC236}">
                <a16:creationId xmlns:a16="http://schemas.microsoft.com/office/drawing/2014/main" id="{D5D02C88-4A23-CFDB-9234-CA436886F353}"/>
              </a:ext>
            </a:extLst>
          </p:cNvPr>
          <p:cNvPicPr>
            <a:picLocks noChangeAspect="1"/>
          </p:cNvPicPr>
          <p:nvPr/>
        </p:nvPicPr>
        <p:blipFill>
          <a:blip r:embed="rId7"/>
          <a:stretch>
            <a:fillRect/>
          </a:stretch>
        </p:blipFill>
        <p:spPr>
          <a:xfrm>
            <a:off x="4327057" y="4545287"/>
            <a:ext cx="2143125" cy="2143125"/>
          </a:xfrm>
          <a:prstGeom prst="rect">
            <a:avLst/>
          </a:prstGeom>
        </p:spPr>
      </p:pic>
      <p:sp>
        <p:nvSpPr>
          <p:cNvPr id="13" name="Content Placeholder 12">
            <a:extLst>
              <a:ext uri="{FF2B5EF4-FFF2-40B4-BE49-F238E27FC236}">
                <a16:creationId xmlns:a16="http://schemas.microsoft.com/office/drawing/2014/main" id="{F049E27D-760B-4C68-A6FA-338AF150C581}"/>
              </a:ext>
            </a:extLst>
          </p:cNvPr>
          <p:cNvSpPr>
            <a:spLocks noGrp="1"/>
          </p:cNvSpPr>
          <p:nvPr>
            <p:ph idx="1"/>
          </p:nvPr>
        </p:nvSpPr>
        <p:spPr>
          <a:xfrm>
            <a:off x="490194" y="1329180"/>
            <a:ext cx="11014418" cy="2928092"/>
          </a:xfrm>
        </p:spPr>
        <p:txBody>
          <a:bodyPr>
            <a:normAutofit/>
          </a:bodyPr>
          <a:lstStyle/>
          <a:p>
            <a:r>
              <a:rPr lang="en-GB" sz="2400"/>
              <a:t>Same as last year.</a:t>
            </a:r>
          </a:p>
          <a:p>
            <a:r>
              <a:rPr lang="en-GB" sz="2400"/>
              <a:t>2 Stars of the week certificates given out in Celebration assembly.</a:t>
            </a:r>
          </a:p>
          <a:p>
            <a:r>
              <a:rPr lang="en-GB" sz="2400"/>
              <a:t>1 Brill kid certificate given out per term nominated by class peers</a:t>
            </a:r>
          </a:p>
          <a:p>
            <a:r>
              <a:rPr lang="en-GB" sz="2400"/>
              <a:t> Head teacher award given out in end of term assembly nominated by class and head teacher.</a:t>
            </a:r>
          </a:p>
          <a:p>
            <a:endParaRPr lang="en-GB" sz="2400"/>
          </a:p>
        </p:txBody>
      </p:sp>
    </p:spTree>
    <p:extLst>
      <p:ext uri="{BB962C8B-B14F-4D97-AF65-F5344CB8AC3E}">
        <p14:creationId xmlns:p14="http://schemas.microsoft.com/office/powerpoint/2010/main" val="2661320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atin typeface="Comic Sans MS" charset="0"/>
                <a:ea typeface="Comic Sans MS" charset="0"/>
                <a:cs typeface="Comic Sans MS" charset="0"/>
              </a:rPr>
              <a:t>Parent Handbook</a:t>
            </a:r>
            <a:br>
              <a:rPr lang="en-US">
                <a:latin typeface="Comic Sans MS" charset="0"/>
                <a:ea typeface="Comic Sans MS" charset="0"/>
                <a:cs typeface="Comic Sans MS" charset="0"/>
              </a:rPr>
            </a:br>
            <a:endParaRPr lang="en-US">
              <a:latin typeface="Comic Sans MS" charset="0"/>
              <a:ea typeface="Comic Sans MS" charset="0"/>
              <a:cs typeface="Comic Sans MS" charset="0"/>
            </a:endParaRPr>
          </a:p>
        </p:txBody>
      </p:sp>
      <p:sp>
        <p:nvSpPr>
          <p:cNvPr id="3" name="Content Placeholder 2"/>
          <p:cNvSpPr>
            <a:spLocks noGrp="1"/>
          </p:cNvSpPr>
          <p:nvPr>
            <p:ph idx="1"/>
          </p:nvPr>
        </p:nvSpPr>
        <p:spPr>
          <a:xfrm>
            <a:off x="2589212" y="1329179"/>
            <a:ext cx="8915400" cy="5241303"/>
          </a:xfrm>
        </p:spPr>
        <p:txBody>
          <a:bodyPr vert="horz" lIns="91440" tIns="45720" rIns="91440" bIns="45720" rtlCol="0" anchor="t">
            <a:normAutofit fontScale="85000" lnSpcReduction="10000"/>
          </a:bodyPr>
          <a:lstStyle/>
          <a:p>
            <a:r>
              <a:rPr lang="en-US" sz="2400">
                <a:latin typeface="Century Gothic" panose="020B0502020202020204" pitchFamily="34" charset="0"/>
                <a:ea typeface="Comic Sans MS" charset="0"/>
                <a:cs typeface="Comic Sans MS" charset="0"/>
              </a:rPr>
              <a:t>We have been asked to remind you to read the parent handbook and observe any changes inside</a:t>
            </a:r>
          </a:p>
          <a:p>
            <a:r>
              <a:rPr lang="en-US" sz="2400">
                <a:latin typeface="Century Gothic" panose="020B0502020202020204" pitchFamily="34" charset="0"/>
                <a:ea typeface="Comic Sans MS" charset="0"/>
                <a:cs typeface="Comic Sans MS" charset="0"/>
              </a:rPr>
              <a:t>Main points are around encouraging the children to take pride in themselves, their work and the school. PE kits, school uniform, no make up </a:t>
            </a:r>
            <a:r>
              <a:rPr lang="en-US" sz="2400" err="1">
                <a:latin typeface="Century Gothic" panose="020B0502020202020204" pitchFamily="34" charset="0"/>
                <a:ea typeface="Comic Sans MS" charset="0"/>
                <a:cs typeface="Comic Sans MS" charset="0"/>
              </a:rPr>
              <a:t>etc</a:t>
            </a:r>
            <a:endParaRPr lang="en-US" sz="2400">
              <a:latin typeface="Century Gothic" panose="020B0502020202020204" pitchFamily="34" charset="0"/>
              <a:ea typeface="Comic Sans MS" charset="0"/>
              <a:cs typeface="Comic Sans MS" charset="0"/>
            </a:endParaRPr>
          </a:p>
          <a:p>
            <a:r>
              <a:rPr lang="en-GB" sz="2400"/>
              <a:t>The school gates will be open from 8.40am and the classroom doors from 8.45am. </a:t>
            </a:r>
          </a:p>
          <a:p>
            <a:r>
              <a:rPr lang="en-GB" sz="2400"/>
              <a:t>The gates will stay open until 8.55am, therefore any children arriving after this time will need to be brought to the school office and will be marked as late on the register. </a:t>
            </a:r>
          </a:p>
          <a:p>
            <a:r>
              <a:rPr lang="en-GB" sz="2400"/>
              <a:t>Children are asked to remove or tape over earrings on PE days and we ask that children with shoulder length hair or longer, tie this back on PE days, and please don’t wear makeup.</a:t>
            </a:r>
          </a:p>
          <a:p>
            <a:r>
              <a:rPr lang="en-GB" sz="2400"/>
              <a:t>Please be aware that children must wear their school PE kit NOT football tops/sports tops etc. unless it is a non-uniform day. </a:t>
            </a:r>
            <a:endParaRPr lang="en-US" sz="2400">
              <a:latin typeface="Comic Sans MS"/>
              <a:ea typeface="Comic Sans MS" charset="0"/>
              <a:cs typeface="Comic Sans MS" charset="0"/>
            </a:endParaRPr>
          </a:p>
        </p:txBody>
      </p:sp>
      <p:pic>
        <p:nvPicPr>
          <p:cNvPr id="4" name="Picture 3"/>
          <p:cNvPicPr>
            <a:picLocks noChangeAspect="1"/>
          </p:cNvPicPr>
          <p:nvPr/>
        </p:nvPicPr>
        <p:blipFill>
          <a:blip r:embed="rId2"/>
          <a:stretch>
            <a:fillRect/>
          </a:stretch>
        </p:blipFill>
        <p:spPr>
          <a:xfrm>
            <a:off x="10727703" y="1"/>
            <a:ext cx="1464296" cy="1311432"/>
          </a:xfrm>
          <a:prstGeom prst="rect">
            <a:avLst/>
          </a:prstGeom>
        </p:spPr>
      </p:pic>
    </p:spTree>
    <p:extLst>
      <p:ext uri="{BB962C8B-B14F-4D97-AF65-F5344CB8AC3E}">
        <p14:creationId xmlns:p14="http://schemas.microsoft.com/office/powerpoint/2010/main" val="11043502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4B7AF80-F409-4116-BBC0-227781D0A406}"/>
              </a:ext>
            </a:extLst>
          </p:cNvPr>
          <p:cNvSpPr txBox="1"/>
          <p:nvPr/>
        </p:nvSpPr>
        <p:spPr>
          <a:xfrm>
            <a:off x="2057399" y="445923"/>
            <a:ext cx="8773997" cy="4493538"/>
          </a:xfrm>
          <a:prstGeom prst="rect">
            <a:avLst/>
          </a:prstGeom>
          <a:noFill/>
        </p:spPr>
        <p:txBody>
          <a:bodyPr wrap="square">
            <a:spAutoFit/>
          </a:bodyPr>
          <a:lstStyle/>
          <a:p>
            <a:pPr marL="285750" indent="-285750">
              <a:buFont typeface="Wingdings" panose="05000000000000000000" pitchFamily="2" charset="2"/>
              <a:buChar char="§"/>
            </a:pPr>
            <a:r>
              <a:rPr lang="en-US" sz="2200">
                <a:latin typeface="Century Gothic" panose="020B0502020202020204" pitchFamily="34" charset="0"/>
                <a:ea typeface="Comic Sans MS" charset="0"/>
                <a:cs typeface="Comic Sans MS" charset="0"/>
              </a:rPr>
              <a:t>Ideally, we don’t allow children in Year 5 to bring mobile phones into school. This generally happens in Year 6 due to children walking home by themselves. However, if your child does ever bring a mobile phone into school for a particular reason, then we please ask that they hand it in to </a:t>
            </a:r>
            <a:r>
              <a:rPr lang="en-US" sz="2200" err="1">
                <a:latin typeface="Century Gothic" panose="020B0502020202020204" pitchFamily="34" charset="0"/>
                <a:ea typeface="Comic Sans MS" charset="0"/>
                <a:cs typeface="Comic Sans MS" charset="0"/>
              </a:rPr>
              <a:t>Mrs</a:t>
            </a:r>
            <a:r>
              <a:rPr lang="en-US" sz="2200">
                <a:latin typeface="Century Gothic" panose="020B0502020202020204" pitchFamily="34" charset="0"/>
                <a:ea typeface="Comic Sans MS" charset="0"/>
                <a:cs typeface="Comic Sans MS" charset="0"/>
              </a:rPr>
              <a:t> Bottomley in the office before entering school, and then collect it at the end of the school day once they have been dismissed. </a:t>
            </a:r>
          </a:p>
          <a:p>
            <a:pPr marL="285750" indent="-285750">
              <a:buFont typeface="Wingdings" panose="05000000000000000000" pitchFamily="2" charset="2"/>
              <a:buChar char="§"/>
            </a:pPr>
            <a:r>
              <a:rPr lang="en-GB" sz="2200"/>
              <a:t>Other parents should not take a child home unless school has been informed.</a:t>
            </a:r>
          </a:p>
          <a:p>
            <a:pPr marL="285750" indent="-285750">
              <a:buFont typeface="Wingdings" panose="05000000000000000000" pitchFamily="2" charset="2"/>
              <a:buChar char="§"/>
            </a:pPr>
            <a:r>
              <a:rPr lang="en-GB" sz="2200"/>
              <a:t>During the summer term, I will invite all parents into school to join in with a lesson with the children. We will also once again invite parents in for a lesson during science week.</a:t>
            </a:r>
          </a:p>
        </p:txBody>
      </p:sp>
    </p:spTree>
    <p:extLst>
      <p:ext uri="{BB962C8B-B14F-4D97-AF65-F5344CB8AC3E}">
        <p14:creationId xmlns:p14="http://schemas.microsoft.com/office/powerpoint/2010/main" val="27125964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atin typeface="Century Gothic" panose="020B0502020202020204" pitchFamily="34" charset="0"/>
                <a:ea typeface="Comic Sans MS" charset="0"/>
                <a:cs typeface="Comic Sans MS" charset="0"/>
              </a:rPr>
              <a:t>If you ever want to speak to me</a:t>
            </a:r>
          </a:p>
        </p:txBody>
      </p:sp>
      <p:sp>
        <p:nvSpPr>
          <p:cNvPr id="7" name="Content Placeholder 6"/>
          <p:cNvSpPr>
            <a:spLocks noGrp="1"/>
          </p:cNvSpPr>
          <p:nvPr>
            <p:ph idx="1"/>
          </p:nvPr>
        </p:nvSpPr>
        <p:spPr/>
        <p:txBody>
          <a:bodyPr vert="horz" lIns="91440" tIns="45720" rIns="91440" bIns="45720" rtlCol="0" anchor="t">
            <a:normAutofit/>
          </a:bodyPr>
          <a:lstStyle/>
          <a:p>
            <a:r>
              <a:rPr lang="en-US" sz="2400">
                <a:latin typeface="Century Gothic" panose="020B0502020202020204" pitchFamily="34" charset="0"/>
                <a:ea typeface="Comic Sans MS" charset="0"/>
                <a:cs typeface="Comic Sans MS" charset="0"/>
              </a:rPr>
              <a:t>Please feel free to share a quick message with me in the playground before school.</a:t>
            </a:r>
          </a:p>
          <a:p>
            <a:r>
              <a:rPr lang="en-US" sz="2400">
                <a:latin typeface="Century Gothic" panose="020B0502020202020204" pitchFamily="34" charset="0"/>
                <a:ea typeface="Comic Sans MS" charset="0"/>
                <a:cs typeface="Comic Sans MS" charset="0"/>
              </a:rPr>
              <a:t>For issues regarding a longer discussion, please arrange an appointment to see me/telephone appointment after school with the office.</a:t>
            </a:r>
          </a:p>
          <a:p>
            <a:endParaRPr lang="en-US" sz="2400">
              <a:latin typeface="Comic Sans MS" charset="0"/>
              <a:ea typeface="Comic Sans MS" charset="0"/>
              <a:cs typeface="Comic Sans MS" charset="0"/>
            </a:endParaRPr>
          </a:p>
          <a:p>
            <a:endParaRPr lang="en-US">
              <a:latin typeface="Comic Sans MS" charset="0"/>
              <a:ea typeface="Comic Sans MS" charset="0"/>
              <a:cs typeface="Comic Sans MS" charset="0"/>
            </a:endParaRPr>
          </a:p>
          <a:p>
            <a:endParaRPr lang="en-US">
              <a:latin typeface="Comic Sans MS" charset="0"/>
              <a:ea typeface="Comic Sans MS" charset="0"/>
              <a:cs typeface="Comic Sans MS" charset="0"/>
            </a:endParaRPr>
          </a:p>
        </p:txBody>
      </p:sp>
      <p:pic>
        <p:nvPicPr>
          <p:cNvPr id="8" name="Content Placeholder 3"/>
          <p:cNvPicPr>
            <a:picLocks noChangeAspect="1"/>
          </p:cNvPicPr>
          <p:nvPr/>
        </p:nvPicPr>
        <p:blipFill>
          <a:blip r:embed="rId2"/>
          <a:stretch>
            <a:fillRect/>
          </a:stretch>
        </p:blipFill>
        <p:spPr>
          <a:xfrm>
            <a:off x="8442542" y="3901413"/>
            <a:ext cx="2460082" cy="2460082"/>
          </a:xfrm>
          <a:prstGeom prst="rect">
            <a:avLst/>
          </a:prstGeom>
        </p:spPr>
      </p:pic>
    </p:spTree>
    <p:extLst>
      <p:ext uri="{BB962C8B-B14F-4D97-AF65-F5344CB8AC3E}">
        <p14:creationId xmlns:p14="http://schemas.microsoft.com/office/powerpoint/2010/main" val="1377574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How can you help at home…..</a:t>
            </a:r>
          </a:p>
        </p:txBody>
      </p:sp>
      <p:sp>
        <p:nvSpPr>
          <p:cNvPr id="3" name="Content Placeholder 2"/>
          <p:cNvSpPr>
            <a:spLocks noGrp="1"/>
          </p:cNvSpPr>
          <p:nvPr>
            <p:ph idx="1"/>
          </p:nvPr>
        </p:nvSpPr>
        <p:spPr/>
        <p:txBody>
          <a:bodyPr>
            <a:normAutofit/>
          </a:bodyPr>
          <a:lstStyle/>
          <a:p>
            <a:pPr marL="484632" lvl="0" indent="-457200" defTabSz="914400">
              <a:spcBef>
                <a:spcPts val="600"/>
              </a:spcBef>
              <a:buClr>
                <a:srgbClr val="3891A7"/>
              </a:buClr>
              <a:buSzPct val="80000"/>
              <a:buFont typeface="Arial" panose="020B0604020202020204" pitchFamily="34" charset="0"/>
              <a:buChar char="•"/>
            </a:pPr>
            <a:r>
              <a:rPr lang="en-GB" sz="2400">
                <a:solidFill>
                  <a:srgbClr val="4F271C">
                    <a:lumMod val="60000"/>
                    <a:lumOff val="40000"/>
                  </a:srgbClr>
                </a:solidFill>
                <a:latin typeface="Century Gothic" panose="020B0502020202020204" pitchFamily="34" charset="0"/>
              </a:rPr>
              <a:t>Weekly homework tasks</a:t>
            </a:r>
          </a:p>
          <a:p>
            <a:pPr marL="484632" lvl="0" indent="-457200" defTabSz="914400">
              <a:spcBef>
                <a:spcPts val="600"/>
              </a:spcBef>
              <a:buClr>
                <a:srgbClr val="3891A7"/>
              </a:buClr>
              <a:buSzPct val="80000"/>
              <a:buFont typeface="Arial" panose="020B0604020202020204" pitchFamily="34" charset="0"/>
              <a:buChar char="•"/>
            </a:pPr>
            <a:r>
              <a:rPr lang="en-GB" sz="2400">
                <a:solidFill>
                  <a:srgbClr val="4F271C">
                    <a:shade val="30000"/>
                    <a:satMod val="150000"/>
                  </a:srgbClr>
                </a:solidFill>
                <a:latin typeface="Century Gothic" panose="020B0502020202020204" pitchFamily="34" charset="0"/>
              </a:rPr>
              <a:t>Times tables </a:t>
            </a:r>
            <a:endParaRPr lang="en-GB" sz="2400">
              <a:solidFill>
                <a:srgbClr val="4F271C">
                  <a:lumMod val="60000"/>
                  <a:lumOff val="40000"/>
                </a:srgbClr>
              </a:solidFill>
              <a:latin typeface="Century Gothic" panose="020B0502020202020204" pitchFamily="34" charset="0"/>
            </a:endParaRPr>
          </a:p>
          <a:p>
            <a:pPr marL="484632" lvl="0" indent="-457200" defTabSz="914400">
              <a:spcBef>
                <a:spcPts val="600"/>
              </a:spcBef>
              <a:buClr>
                <a:srgbClr val="3891A7"/>
              </a:buClr>
              <a:buSzPct val="80000"/>
              <a:buFont typeface="Arial" panose="020B0604020202020204" pitchFamily="34" charset="0"/>
              <a:buChar char="•"/>
            </a:pPr>
            <a:r>
              <a:rPr lang="en-GB" sz="2400">
                <a:solidFill>
                  <a:srgbClr val="4F271C">
                    <a:shade val="30000"/>
                    <a:satMod val="150000"/>
                  </a:srgbClr>
                </a:solidFill>
                <a:latin typeface="Century Gothic" panose="020B0502020202020204" pitchFamily="34" charset="0"/>
              </a:rPr>
              <a:t>Reading – Hearing your child read, asking questions about the text, encouraging reading different types of texts – comics, information books etc.</a:t>
            </a:r>
          </a:p>
          <a:p>
            <a:pPr marL="484632" lvl="0" indent="-457200" defTabSz="914400">
              <a:spcBef>
                <a:spcPts val="600"/>
              </a:spcBef>
              <a:buClr>
                <a:srgbClr val="3891A7"/>
              </a:buClr>
              <a:buSzPct val="80000"/>
              <a:buFont typeface="Arial" panose="020B0604020202020204" pitchFamily="34" charset="0"/>
              <a:buChar char="•"/>
            </a:pPr>
            <a:r>
              <a:rPr lang="en-GB" sz="2400">
                <a:solidFill>
                  <a:srgbClr val="4F271C">
                    <a:lumMod val="60000"/>
                    <a:lumOff val="40000"/>
                  </a:srgbClr>
                </a:solidFill>
                <a:latin typeface="Century Gothic" panose="020B0502020202020204" pitchFamily="34" charset="0"/>
              </a:rPr>
              <a:t>Handwriting – encourage your child to join their writing at home and take pride in their presentation of work</a:t>
            </a:r>
          </a:p>
          <a:p>
            <a:pPr marL="484632" lvl="0" indent="-457200" defTabSz="914400">
              <a:spcBef>
                <a:spcPts val="600"/>
              </a:spcBef>
              <a:buClr>
                <a:srgbClr val="3891A7"/>
              </a:buClr>
              <a:buSzPct val="80000"/>
              <a:buFont typeface="Arial" panose="020B0604020202020204" pitchFamily="34" charset="0"/>
              <a:buChar char="•"/>
            </a:pPr>
            <a:r>
              <a:rPr lang="en-GB" sz="2400">
                <a:solidFill>
                  <a:srgbClr val="4F271C">
                    <a:shade val="30000"/>
                    <a:satMod val="150000"/>
                  </a:srgbClr>
                </a:solidFill>
                <a:latin typeface="Century Gothic" panose="020B0502020202020204" pitchFamily="34" charset="0"/>
              </a:rPr>
              <a:t>Discuss the term’s topic, look up information, visit the library</a:t>
            </a:r>
          </a:p>
          <a:p>
            <a:endParaRPr lang="en-GB">
              <a:latin typeface="Comic Sans MS" panose="030F0702030302020204" pitchFamily="66" charset="0"/>
            </a:endParaRPr>
          </a:p>
        </p:txBody>
      </p:sp>
    </p:spTree>
    <p:extLst>
      <p:ext uri="{BB962C8B-B14F-4D97-AF65-F5344CB8AC3E}">
        <p14:creationId xmlns:p14="http://schemas.microsoft.com/office/powerpoint/2010/main" val="11498210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latin typeface="Comic Sans MS" charset="0"/>
              <a:ea typeface="Comic Sans MS" charset="0"/>
              <a:cs typeface="Comic Sans MS" charset="0"/>
            </a:endParaRPr>
          </a:p>
        </p:txBody>
      </p:sp>
      <p:pic>
        <p:nvPicPr>
          <p:cNvPr id="4" name="Content Placeholder 3"/>
          <p:cNvPicPr>
            <a:picLocks noGrp="1" noChangeAspect="1"/>
          </p:cNvPicPr>
          <p:nvPr>
            <p:ph idx="1"/>
          </p:nvPr>
        </p:nvPicPr>
        <p:blipFill>
          <a:blip r:embed="rId2"/>
          <a:stretch>
            <a:fillRect/>
          </a:stretch>
        </p:blipFill>
        <p:spPr>
          <a:xfrm>
            <a:off x="2404996" y="0"/>
            <a:ext cx="9787003" cy="4776840"/>
          </a:xfrm>
          <a:prstGeom prst="rect">
            <a:avLst/>
          </a:prstGeom>
        </p:spPr>
      </p:pic>
      <p:sp>
        <p:nvSpPr>
          <p:cNvPr id="6" name="TextBox 5"/>
          <p:cNvSpPr txBox="1"/>
          <p:nvPr/>
        </p:nvSpPr>
        <p:spPr>
          <a:xfrm>
            <a:off x="2655518" y="5461348"/>
            <a:ext cx="5913798" cy="523220"/>
          </a:xfrm>
          <a:prstGeom prst="rect">
            <a:avLst/>
          </a:prstGeom>
          <a:noFill/>
        </p:spPr>
        <p:txBody>
          <a:bodyPr wrap="none" rtlCol="0">
            <a:spAutoFit/>
          </a:bodyPr>
          <a:lstStyle/>
          <a:p>
            <a:r>
              <a:rPr lang="en-US" sz="2800">
                <a:latin typeface="Comic Sans MS" charset="0"/>
                <a:ea typeface="Comic Sans MS" charset="0"/>
                <a:cs typeface="Comic Sans MS" charset="0"/>
              </a:rPr>
              <a:t>                             </a:t>
            </a:r>
            <a:r>
              <a:rPr lang="en-US" sz="2800">
                <a:latin typeface="Century Gothic" panose="020B0502020202020204" pitchFamily="34" charset="0"/>
                <a:ea typeface="Comic Sans MS" charset="0"/>
                <a:cs typeface="Comic Sans MS" charset="0"/>
              </a:rPr>
              <a:t>Any questions?</a:t>
            </a:r>
          </a:p>
        </p:txBody>
      </p:sp>
    </p:spTree>
    <p:extLst>
      <p:ext uri="{BB962C8B-B14F-4D97-AF65-F5344CB8AC3E}">
        <p14:creationId xmlns:p14="http://schemas.microsoft.com/office/powerpoint/2010/main" val="85141134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Application>Microsoft Office PowerPoint</Application>
  <PresentationFormat>Widescreen</PresentationFormat>
  <Slides>15</Slides>
  <Notes>0</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Wisp</vt:lpstr>
      <vt:lpstr>Welcome to Year 5! Together we will make it a success!</vt:lpstr>
      <vt:lpstr>Meet the team</vt:lpstr>
      <vt:lpstr>Timetable</vt:lpstr>
      <vt:lpstr>Topics/Events</vt:lpstr>
      <vt:lpstr>Accelerated Reader</vt:lpstr>
      <vt:lpstr>Accelerated Reader</vt:lpstr>
      <vt:lpstr>Times tables and Sumdog and homework</vt:lpstr>
      <vt:lpstr>Writing, reading and spelling in school</vt:lpstr>
      <vt:lpstr>Internet safety and mobile phones </vt:lpstr>
      <vt:lpstr> Behaviour policy</vt:lpstr>
      <vt:lpstr>Parent Handbook </vt:lpstr>
      <vt:lpstr>PowerPoint Presentation</vt:lpstr>
      <vt:lpstr>If you ever want to speak to me</vt:lpstr>
      <vt:lpstr>How can you help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 Together we can make it a success!</dc:title>
  <dc:creator>Microsoft Office User</dc:creator>
  <cp:revision>1</cp:revision>
  <dcterms:created xsi:type="dcterms:W3CDTF">2017-09-02T15:17:26Z</dcterms:created>
  <dcterms:modified xsi:type="dcterms:W3CDTF">2026-09-08T13:35:20Z</dcterms:modified>
</cp:coreProperties>
</file>